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7" r:id="rId2"/>
    <p:sldId id="258" r:id="rId3"/>
    <p:sldId id="317" r:id="rId4"/>
    <p:sldId id="316" r:id="rId5"/>
    <p:sldId id="315"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318" r:id="rId49"/>
    <p:sldId id="34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60" autoAdjust="0"/>
    <p:restoredTop sz="94660"/>
  </p:normalViewPr>
  <p:slideViewPr>
    <p:cSldViewPr snapToGrid="0">
      <p:cViewPr varScale="1">
        <p:scale>
          <a:sx n="79" d="100"/>
          <a:sy n="79" d="100"/>
        </p:scale>
        <p:origin x="4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1E0E80-31A1-4C1D-ADE8-A49589AA85D4}" type="datetimeFigureOut">
              <a:rPr lang="en-US" smtClean="0"/>
              <a:t>2/23/2026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F74FD-0E49-400E-802E-F8891A5FCD65}" type="slidenum">
              <a:rPr lang="en-US" smtClean="0"/>
              <a:t>‹#›</a:t>
            </a:fld>
            <a:endParaRPr lang="en-US"/>
          </a:p>
        </p:txBody>
      </p:sp>
    </p:spTree>
    <p:extLst>
      <p:ext uri="{BB962C8B-B14F-4D97-AF65-F5344CB8AC3E}">
        <p14:creationId xmlns:p14="http://schemas.microsoft.com/office/powerpoint/2010/main" val="2407138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ACDE-BFB7-2D82-C091-DC79A5A62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A3B43-010D-9B11-7C5E-0E4F6CD28C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520EF-C929-80C0-E864-FD6196D63597}"/>
              </a:ext>
            </a:extLst>
          </p:cNvPr>
          <p:cNvSpPr>
            <a:spLocks noGrp="1"/>
          </p:cNvSpPr>
          <p:nvPr>
            <p:ph type="body" idx="1"/>
          </p:nvPr>
        </p:nvSpPr>
        <p:spPr/>
        <p:txBody>
          <a:bodyPr/>
          <a:lstStyle/>
          <a:p>
            <a:r>
              <a:rPr lang="en-US" dirty="0"/>
              <a:t>Reinforcement learning (RL) is a type of machine learning where an agent learns to make decisions by interacting with an environment. The agent takes actions in the environment, receives feedback in the form of rewards or penalties, and uses this feedback to improve its future decisions. The goal is for the agent to learn a policy (a strategy of action selection) that maximizes the cumulative reward over time.</a:t>
            </a:r>
          </a:p>
          <a:p>
            <a:r>
              <a:rPr lang="en-US" dirty="0"/>
              <a:t>Key components of reinforcement learning include:</a:t>
            </a:r>
          </a:p>
          <a:p>
            <a:r>
              <a:rPr lang="en-US" b="1" dirty="0"/>
              <a:t>Agent</a:t>
            </a:r>
            <a:r>
              <a:rPr lang="en-US" dirty="0"/>
              <a:t>: The learner or decision-maker.</a:t>
            </a:r>
          </a:p>
          <a:p>
            <a:r>
              <a:rPr lang="en-US" b="1" dirty="0"/>
              <a:t>Environment</a:t>
            </a:r>
            <a:r>
              <a:rPr lang="en-US" dirty="0"/>
              <a:t>: The external system the agent interacts with.</a:t>
            </a:r>
          </a:p>
          <a:p>
            <a:r>
              <a:rPr lang="en-US" b="1" dirty="0"/>
              <a:t>State</a:t>
            </a:r>
            <a:r>
              <a:rPr lang="en-US" dirty="0"/>
              <a:t>: A representation of the current situation of the environment.</a:t>
            </a:r>
          </a:p>
          <a:p>
            <a:r>
              <a:rPr lang="en-US" b="1" dirty="0"/>
              <a:t>Action</a:t>
            </a:r>
            <a:r>
              <a:rPr lang="en-US" dirty="0"/>
              <a:t>: The set of possible moves the agent can make.</a:t>
            </a:r>
          </a:p>
          <a:p>
            <a:r>
              <a:rPr lang="en-US" b="1" dirty="0"/>
              <a:t>Reward</a:t>
            </a:r>
            <a:r>
              <a:rPr lang="en-US" dirty="0"/>
              <a:t>: Feedback from the environment to evaluate actions (positive for good actions, negative for bad ones).</a:t>
            </a:r>
          </a:p>
          <a:p>
            <a:r>
              <a:rPr lang="en-US" b="1" dirty="0"/>
              <a:t>Policy</a:t>
            </a:r>
            <a:r>
              <a:rPr lang="en-US" dirty="0"/>
              <a:t>: A strategy used by the agent to determine the next action based on the current state.</a:t>
            </a:r>
          </a:p>
          <a:p>
            <a:r>
              <a:rPr lang="en-US" b="1" dirty="0"/>
              <a:t>Value Function</a:t>
            </a:r>
            <a:r>
              <a:rPr lang="en-US" dirty="0"/>
              <a:t>: A prediction of the long-term reward for a given state (or state-action pair).</a:t>
            </a:r>
          </a:p>
          <a:p>
            <a:r>
              <a:rPr lang="en-US" dirty="0"/>
              <a:t>Reinforcement learning is often applied in areas like robotics, game playing, autonomous driving, and recommendation systems.</a:t>
            </a:r>
          </a:p>
          <a:p>
            <a:r>
              <a:rPr lang="en-US" dirty="0"/>
              <a:t>4o</a:t>
            </a:r>
          </a:p>
          <a:p>
            <a:r>
              <a:rPr lang="en-US" b="1" dirty="0"/>
              <a:t>Example: Training an agent to play chess</a:t>
            </a:r>
          </a:p>
          <a:p>
            <a:r>
              <a:rPr lang="en-US" b="1" dirty="0"/>
              <a:t>Agent</a:t>
            </a:r>
            <a:r>
              <a:rPr lang="en-US" dirty="0"/>
              <a:t>: The chess-playing AI.</a:t>
            </a:r>
          </a:p>
          <a:p>
            <a:r>
              <a:rPr lang="en-US" b="1" dirty="0"/>
              <a:t>Environment</a:t>
            </a:r>
            <a:r>
              <a:rPr lang="en-US" dirty="0"/>
              <a:t>: The chess board and game rules.</a:t>
            </a:r>
          </a:p>
          <a:p>
            <a:r>
              <a:rPr lang="en-US" b="1" dirty="0"/>
              <a:t>State</a:t>
            </a:r>
            <a:r>
              <a:rPr lang="en-US" dirty="0"/>
              <a:t>: The current configuration of the chessboard (i.e., where all the pieces are located).</a:t>
            </a:r>
          </a:p>
          <a:p>
            <a:r>
              <a:rPr lang="en-US" b="1" dirty="0"/>
              <a:t>Action</a:t>
            </a:r>
            <a:r>
              <a:rPr lang="en-US" dirty="0"/>
              <a:t>: The possible moves the agent can make (e.g., moving a pawn, knight, or other pieces).</a:t>
            </a:r>
          </a:p>
          <a:p>
            <a:r>
              <a:rPr lang="en-US" b="1" dirty="0"/>
              <a:t>Reward</a:t>
            </a:r>
            <a:r>
              <a:rPr lang="en-US" dirty="0"/>
              <a:t>:</a:t>
            </a:r>
          </a:p>
          <a:p>
            <a:pPr lvl="1"/>
            <a:r>
              <a:rPr lang="en-US" dirty="0"/>
              <a:t>Positive reward for achieving a goal (like capturing an opponent's piece or winning the game).</a:t>
            </a:r>
          </a:p>
          <a:p>
            <a:pPr lvl="1"/>
            <a:r>
              <a:rPr lang="en-US" dirty="0"/>
              <a:t>Negative reward for making a bad move (like losing a piece or getting checkmated).</a:t>
            </a:r>
          </a:p>
          <a:p>
            <a:pPr lvl="1"/>
            <a:r>
              <a:rPr lang="en-US" dirty="0"/>
              <a:t>No immediate reward for intermediate moves, but the final result (win, lose, or draw) greatly impacts cumulative rewards.</a:t>
            </a:r>
          </a:p>
          <a:p>
            <a:r>
              <a:rPr lang="en-US" b="1" dirty="0"/>
              <a:t>Policy</a:t>
            </a:r>
            <a:r>
              <a:rPr lang="en-US" dirty="0"/>
              <a:t>: The strategy the agent uses to decide which move to make based on the current state of the board.</a:t>
            </a:r>
          </a:p>
          <a:p>
            <a:r>
              <a:rPr lang="en-US" b="1" dirty="0"/>
              <a:t>Training Process:</a:t>
            </a:r>
          </a:p>
          <a:p>
            <a:r>
              <a:rPr lang="en-US" dirty="0"/>
              <a:t>The agent starts by playing games randomly, making random moves. It learns from each game's outcome (win or loss).</a:t>
            </a:r>
          </a:p>
          <a:p>
            <a:r>
              <a:rPr lang="en-US" dirty="0"/>
              <a:t>After many games, it starts to identify patterns of moves that lead to better outcomes, adjusting its actions to maximize the chances of winning.</a:t>
            </a:r>
          </a:p>
          <a:p>
            <a:r>
              <a:rPr lang="en-US" dirty="0"/>
              <a:t>Over time, it improves its policy by optimizing moves based on long-term rewards, learning the value of board positions and actions that will increase the probability of victory.</a:t>
            </a:r>
          </a:p>
          <a:p>
            <a:r>
              <a:rPr lang="en-US" b="1" dirty="0"/>
              <a:t>Example in Action:</a:t>
            </a:r>
          </a:p>
          <a:p>
            <a:r>
              <a:rPr lang="en-US" b="1" dirty="0"/>
              <a:t>Initial game</a:t>
            </a:r>
            <a:r>
              <a:rPr lang="en-US" dirty="0"/>
              <a:t>: The agent might sacrifice a valuable piece like a queen early in the game and lose.</a:t>
            </a:r>
          </a:p>
          <a:p>
            <a:r>
              <a:rPr lang="en-US" b="1" dirty="0"/>
              <a:t>Learning</a:t>
            </a:r>
            <a:r>
              <a:rPr lang="en-US" dirty="0"/>
              <a:t>: Over many games, it realizes that preserving the queen increases its chances of winning in the long run.</a:t>
            </a:r>
          </a:p>
          <a:p>
            <a:r>
              <a:rPr lang="en-US" b="1" dirty="0"/>
              <a:t>Improvement</a:t>
            </a:r>
            <a:r>
              <a:rPr lang="en-US" dirty="0"/>
              <a:t>: The agent now avoids unnecessary sacrifices and plays more strategically to improve its performance.</a:t>
            </a:r>
          </a:p>
          <a:p>
            <a:r>
              <a:rPr lang="en-US"/>
              <a:t>This is how reinforcement learning allows an agent to progressively learn an optimal strategy through trial and error by maximizing rewards and minimizing penalties over time.</a:t>
            </a:r>
          </a:p>
          <a:p>
            <a:endParaRPr lang="en-US" dirty="0"/>
          </a:p>
        </p:txBody>
      </p:sp>
      <p:sp>
        <p:nvSpPr>
          <p:cNvPr id="4" name="Slide Number Placeholder 3">
            <a:extLst>
              <a:ext uri="{FF2B5EF4-FFF2-40B4-BE49-F238E27FC236}">
                <a16:creationId xmlns:a16="http://schemas.microsoft.com/office/drawing/2014/main" id="{87D8D99E-3E3D-B7CF-B3F0-4889D0B0E919}"/>
              </a:ext>
            </a:extLst>
          </p:cNvPr>
          <p:cNvSpPr>
            <a:spLocks noGrp="1"/>
          </p:cNvSpPr>
          <p:nvPr>
            <p:ph type="sldNum" sz="quarter" idx="10"/>
          </p:nvPr>
        </p:nvSpPr>
        <p:spPr/>
        <p:txBody>
          <a:bodyPr/>
          <a:lstStyle/>
          <a:p>
            <a:fld id="{1D0D130D-AD3D-4658-A75D-A0E62C0767A7}"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85077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2EDE5-2130-FD30-D0C5-E2E67B28A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FE895-68C7-F61E-C1AF-5C87B62CF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752E40-5F41-3D6B-439B-2B75729190C0}"/>
              </a:ext>
            </a:extLst>
          </p:cNvPr>
          <p:cNvSpPr>
            <a:spLocks noGrp="1"/>
          </p:cNvSpPr>
          <p:nvPr>
            <p:ph type="body" idx="1"/>
          </p:nvPr>
        </p:nvSpPr>
        <p:spPr/>
        <p:txBody>
          <a:bodyPr/>
          <a:lstStyle/>
          <a:p>
            <a:r>
              <a:rPr lang="en-US" dirty="0"/>
              <a:t>Reinforcement learning (RL) is a type of machine learning where an agent learns to make decisions by interacting with an environment. The agent takes actions in the environment, receives feedback in the form of rewards or penalties, and uses this feedback to improve its future decisions. The goal is for the agent to learn a policy (a strategy of action selection) that maximizes the cumulative reward over time.</a:t>
            </a:r>
          </a:p>
          <a:p>
            <a:r>
              <a:rPr lang="en-US" dirty="0"/>
              <a:t>Key components of reinforcement learning include:</a:t>
            </a:r>
          </a:p>
          <a:p>
            <a:r>
              <a:rPr lang="en-US" b="1" dirty="0"/>
              <a:t>Agent</a:t>
            </a:r>
            <a:r>
              <a:rPr lang="en-US" dirty="0"/>
              <a:t>: The learner or decision-maker.</a:t>
            </a:r>
          </a:p>
          <a:p>
            <a:r>
              <a:rPr lang="en-US" b="1" dirty="0"/>
              <a:t>Environment</a:t>
            </a:r>
            <a:r>
              <a:rPr lang="en-US" dirty="0"/>
              <a:t>: The external system the agent interacts with.</a:t>
            </a:r>
          </a:p>
          <a:p>
            <a:r>
              <a:rPr lang="en-US" b="1" dirty="0"/>
              <a:t>State</a:t>
            </a:r>
            <a:r>
              <a:rPr lang="en-US" dirty="0"/>
              <a:t>: A representation of the current situation of the environment.</a:t>
            </a:r>
          </a:p>
          <a:p>
            <a:r>
              <a:rPr lang="en-US" b="1" dirty="0"/>
              <a:t>Action</a:t>
            </a:r>
            <a:r>
              <a:rPr lang="en-US" dirty="0"/>
              <a:t>: The set of possible moves the agent can make.</a:t>
            </a:r>
          </a:p>
          <a:p>
            <a:r>
              <a:rPr lang="en-US" b="1" dirty="0"/>
              <a:t>Reward</a:t>
            </a:r>
            <a:r>
              <a:rPr lang="en-US" dirty="0"/>
              <a:t>: Feedback from the environment to evaluate actions (positive for good actions, negative for bad ones).</a:t>
            </a:r>
          </a:p>
          <a:p>
            <a:r>
              <a:rPr lang="en-US" b="1" dirty="0"/>
              <a:t>Policy</a:t>
            </a:r>
            <a:r>
              <a:rPr lang="en-US" dirty="0"/>
              <a:t>: A strategy used by the agent to determine the next action based on the current state.</a:t>
            </a:r>
          </a:p>
          <a:p>
            <a:r>
              <a:rPr lang="en-US" b="1" dirty="0"/>
              <a:t>Value Function</a:t>
            </a:r>
            <a:r>
              <a:rPr lang="en-US" dirty="0"/>
              <a:t>: A prediction of the long-term reward for a given state (or state-action pair).</a:t>
            </a:r>
          </a:p>
          <a:p>
            <a:r>
              <a:rPr lang="en-US" dirty="0"/>
              <a:t>Reinforcement learning is often applied in areas like robotics, game playing, autonomous driving, and recommendation systems.</a:t>
            </a:r>
          </a:p>
          <a:p>
            <a:r>
              <a:rPr lang="en-US" dirty="0"/>
              <a:t>4o</a:t>
            </a:r>
          </a:p>
          <a:p>
            <a:r>
              <a:rPr lang="en-US" b="1" dirty="0"/>
              <a:t>Example: Training an agent to play chess</a:t>
            </a:r>
          </a:p>
          <a:p>
            <a:r>
              <a:rPr lang="en-US" b="1" dirty="0"/>
              <a:t>Agent</a:t>
            </a:r>
            <a:r>
              <a:rPr lang="en-US" dirty="0"/>
              <a:t>: The chess-playing AI.</a:t>
            </a:r>
          </a:p>
          <a:p>
            <a:r>
              <a:rPr lang="en-US" b="1" dirty="0"/>
              <a:t>Environment</a:t>
            </a:r>
            <a:r>
              <a:rPr lang="en-US" dirty="0"/>
              <a:t>: The chess board and game rules.</a:t>
            </a:r>
          </a:p>
          <a:p>
            <a:r>
              <a:rPr lang="en-US" b="1" dirty="0"/>
              <a:t>State</a:t>
            </a:r>
            <a:r>
              <a:rPr lang="en-US" dirty="0"/>
              <a:t>: The current configuration of the chessboard (i.e., where all the pieces are located).</a:t>
            </a:r>
          </a:p>
          <a:p>
            <a:r>
              <a:rPr lang="en-US" b="1" dirty="0"/>
              <a:t>Action</a:t>
            </a:r>
            <a:r>
              <a:rPr lang="en-US" dirty="0"/>
              <a:t>: The possible moves the agent can make (e.g., moving a pawn, knight, or other pieces).</a:t>
            </a:r>
          </a:p>
          <a:p>
            <a:r>
              <a:rPr lang="en-US" b="1" dirty="0"/>
              <a:t>Reward</a:t>
            </a:r>
            <a:r>
              <a:rPr lang="en-US" dirty="0"/>
              <a:t>:</a:t>
            </a:r>
          </a:p>
          <a:p>
            <a:pPr lvl="1"/>
            <a:r>
              <a:rPr lang="en-US" dirty="0"/>
              <a:t>Positive reward for achieving a goal (like capturing an opponent's piece or winning the game).</a:t>
            </a:r>
          </a:p>
          <a:p>
            <a:pPr lvl="1"/>
            <a:r>
              <a:rPr lang="en-US" dirty="0"/>
              <a:t>Negative reward for making a bad move (like losing a piece or getting checkmated).</a:t>
            </a:r>
          </a:p>
          <a:p>
            <a:pPr lvl="1"/>
            <a:r>
              <a:rPr lang="en-US" dirty="0"/>
              <a:t>No immediate reward for intermediate moves, but the final result (win, lose, or draw) greatly impacts cumulative rewards.</a:t>
            </a:r>
          </a:p>
          <a:p>
            <a:r>
              <a:rPr lang="en-US" b="1" dirty="0"/>
              <a:t>Policy</a:t>
            </a:r>
            <a:r>
              <a:rPr lang="en-US" dirty="0"/>
              <a:t>: The strategy the agent uses to decide which move to make based on the current state of the board.</a:t>
            </a:r>
          </a:p>
          <a:p>
            <a:r>
              <a:rPr lang="en-US" b="1" dirty="0"/>
              <a:t>Training Process:</a:t>
            </a:r>
          </a:p>
          <a:p>
            <a:r>
              <a:rPr lang="en-US" dirty="0"/>
              <a:t>The agent starts by playing games randomly, making random moves. It learns from each game's outcome (win or loss).</a:t>
            </a:r>
          </a:p>
          <a:p>
            <a:r>
              <a:rPr lang="en-US" dirty="0"/>
              <a:t>After many games, it starts to identify patterns of moves that lead to better outcomes, adjusting its actions to maximize the chances of winning.</a:t>
            </a:r>
          </a:p>
          <a:p>
            <a:r>
              <a:rPr lang="en-US" dirty="0"/>
              <a:t>Over time, it improves its policy by optimizing moves based on long-term rewards, learning the value of board positions and actions that will increase the probability of victory.</a:t>
            </a:r>
          </a:p>
          <a:p>
            <a:r>
              <a:rPr lang="en-US" b="1" dirty="0"/>
              <a:t>Example in Action:</a:t>
            </a:r>
          </a:p>
          <a:p>
            <a:r>
              <a:rPr lang="en-US" b="1" dirty="0"/>
              <a:t>Initial game</a:t>
            </a:r>
            <a:r>
              <a:rPr lang="en-US" dirty="0"/>
              <a:t>: The agent might sacrifice a valuable piece like a queen early in the game and lose.</a:t>
            </a:r>
          </a:p>
          <a:p>
            <a:r>
              <a:rPr lang="en-US" b="1" dirty="0"/>
              <a:t>Learning</a:t>
            </a:r>
            <a:r>
              <a:rPr lang="en-US" dirty="0"/>
              <a:t>: Over many games, it realizes that preserving the queen increases its chances of winning in the long run.</a:t>
            </a:r>
          </a:p>
          <a:p>
            <a:r>
              <a:rPr lang="en-US" b="1" dirty="0"/>
              <a:t>Improvement</a:t>
            </a:r>
            <a:r>
              <a:rPr lang="en-US" dirty="0"/>
              <a:t>: The agent now avoids unnecessary sacrifices and plays more strategically to improve its performance.</a:t>
            </a:r>
          </a:p>
          <a:p>
            <a:r>
              <a:rPr lang="en-US"/>
              <a:t>This is how reinforcement learning allows an agent to progressively learn an optimal strategy through trial and error by maximizing rewards and minimizing penalties over time.</a:t>
            </a:r>
          </a:p>
          <a:p>
            <a:endParaRPr lang="en-US" dirty="0"/>
          </a:p>
        </p:txBody>
      </p:sp>
      <p:sp>
        <p:nvSpPr>
          <p:cNvPr id="4" name="Slide Number Placeholder 3">
            <a:extLst>
              <a:ext uri="{FF2B5EF4-FFF2-40B4-BE49-F238E27FC236}">
                <a16:creationId xmlns:a16="http://schemas.microsoft.com/office/drawing/2014/main" id="{F6591C95-6128-2B82-7974-018BB6DEB480}"/>
              </a:ext>
            </a:extLst>
          </p:cNvPr>
          <p:cNvSpPr>
            <a:spLocks noGrp="1"/>
          </p:cNvSpPr>
          <p:nvPr>
            <p:ph type="sldNum" sz="quarter" idx="10"/>
          </p:nvPr>
        </p:nvSpPr>
        <p:spPr/>
        <p:txBody>
          <a:bodyPr/>
          <a:lstStyle/>
          <a:p>
            <a:fld id="{1D0D130D-AD3D-4658-A75D-A0E62C0767A7}"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3910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2805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091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6552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7873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715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877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1648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816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582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387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52237" y="6413827"/>
            <a:ext cx="2743200" cy="365125"/>
          </a:xfrm>
          <a:prstGeom prst="rect">
            <a:avLst/>
          </a:prstGeom>
        </p:spPr>
        <p:txBody>
          <a:bodyPr/>
          <a:lstStyle/>
          <a:p>
            <a:fld id="{4521E014-43CC-4BD2-BBEF-22A0D28D1998}" type="datetimeFigureOut">
              <a:rPr lang="en-US">
                <a:solidFill>
                  <a:prstClr val="black"/>
                </a:solidFill>
              </a:rPr>
              <a:pPr/>
              <a:t>2/23/2026</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90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573741"/>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533AC-D5B2-4755-89C8-8ACB63B98B95}" type="slidenum">
              <a:rPr lang="en-US" smtClean="0">
                <a:solidFill>
                  <a:prstClr val="black">
                    <a:tint val="75000"/>
                  </a:prstClr>
                </a:solidFill>
              </a:rPr>
              <a:pPr/>
              <a:t>‹#›</a:t>
            </a:fld>
            <a:endParaRPr lang="en-US">
              <a:solidFill>
                <a:prstClr val="black">
                  <a:tint val="75000"/>
                </a:prstClr>
              </a:solidFill>
            </a:endParaRPr>
          </a:p>
        </p:txBody>
      </p:sp>
      <p:sp>
        <p:nvSpPr>
          <p:cNvPr id="10" name="TextBox 9"/>
          <p:cNvSpPr txBox="1"/>
          <p:nvPr userDrawn="1"/>
        </p:nvSpPr>
        <p:spPr>
          <a:xfrm>
            <a:off x="-2" y="6574772"/>
            <a:ext cx="12192002" cy="276999"/>
          </a:xfrm>
          <a:prstGeom prst="rect">
            <a:avLst/>
          </a:prstGeom>
          <a:solidFill>
            <a:srgbClr val="002060"/>
          </a:solidFill>
        </p:spPr>
        <p:txBody>
          <a:bodyPr wrap="square" rtlCol="0">
            <a:spAutoFit/>
          </a:bodyPr>
          <a:lstStyle/>
          <a:p>
            <a:pPr algn="ctr">
              <a:defRPr/>
            </a:pPr>
            <a:r>
              <a:rPr lang="en-US" sz="1200" i="1" dirty="0" err="1">
                <a:solidFill>
                  <a:srgbClr val="FFFF00"/>
                </a:solidFill>
                <a:effectLst>
                  <a:outerShdw blurRad="38100" dist="38100" dir="2700000" algn="tl">
                    <a:srgbClr val="000000">
                      <a:alpha val="43137"/>
                    </a:srgbClr>
                  </a:outerShdw>
                </a:effectLst>
              </a:rPr>
              <a:t>Chollet</a:t>
            </a:r>
            <a:r>
              <a:rPr lang="en-US" sz="1200" i="1" dirty="0">
                <a:solidFill>
                  <a:srgbClr val="FFFF00"/>
                </a:solidFill>
                <a:effectLst>
                  <a:outerShdw blurRad="38100" dist="38100" dir="2700000" algn="tl">
                    <a:srgbClr val="000000">
                      <a:alpha val="43137"/>
                    </a:srgbClr>
                  </a:outerShdw>
                </a:effectLst>
              </a:rPr>
              <a:t>, F. (2021). Deep learning with Python. Manning Publications, </a:t>
            </a:r>
            <a:r>
              <a:rPr lang="en-US" sz="1200" dirty="0">
                <a:solidFill>
                  <a:srgbClr val="FFFF00"/>
                </a:solidFill>
              </a:rPr>
              <a:t>Han, J. et all. (2011). </a:t>
            </a:r>
            <a:r>
              <a:rPr lang="en-US" sz="1200" i="1" dirty="0">
                <a:solidFill>
                  <a:srgbClr val="FFFF00"/>
                </a:solidFill>
              </a:rPr>
              <a:t>Data mining: Concepts and techniques</a:t>
            </a:r>
            <a:r>
              <a:rPr lang="en-US" sz="1200" dirty="0">
                <a:solidFill>
                  <a:srgbClr val="FFFF00"/>
                </a:solidFill>
              </a:rPr>
              <a:t> (3rd ed.). Morgan Kaufmann, </a:t>
            </a:r>
            <a:endParaRPr lang="en-US" sz="1200"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79304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machinelearningmastery.com/"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p:cNvPicPr>
            <a:picLocks noChangeAspect="1"/>
          </p:cNvPicPr>
          <p:nvPr/>
        </p:nvPicPr>
        <p:blipFill>
          <a:blip r:embed="rId2"/>
          <a:stretch>
            <a:fillRect/>
          </a:stretch>
        </p:blipFill>
        <p:spPr>
          <a:xfrm>
            <a:off x="1323893" y="2279916"/>
            <a:ext cx="8893202" cy="2792827"/>
          </a:xfrm>
          <a:prstGeom prst="rect">
            <a:avLst/>
          </a:prstGeom>
        </p:spPr>
      </p:pic>
    </p:spTree>
    <p:extLst>
      <p:ext uri="{BB962C8B-B14F-4D97-AF65-F5344CB8AC3E}">
        <p14:creationId xmlns:p14="http://schemas.microsoft.com/office/powerpoint/2010/main" val="486590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3659F-44E3-009E-957E-8B530EE0529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17355FF-720B-F7CA-41F1-6A3150C9B317}"/>
              </a:ext>
            </a:extLst>
          </p:cNvPr>
          <p:cNvSpPr/>
          <p:nvPr/>
        </p:nvSpPr>
        <p:spPr>
          <a:xfrm>
            <a:off x="4860491" y="107942"/>
            <a:ext cx="2397901"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STRONG VS WEAK AI</a:t>
            </a:r>
          </a:p>
        </p:txBody>
      </p:sp>
      <p:pic>
        <p:nvPicPr>
          <p:cNvPr id="5" name="Picture 4">
            <a:extLst>
              <a:ext uri="{FF2B5EF4-FFF2-40B4-BE49-F238E27FC236}">
                <a16:creationId xmlns:a16="http://schemas.microsoft.com/office/drawing/2014/main" id="{C7C13C92-E834-AC40-C2FD-3D7A299AF0FD}"/>
              </a:ext>
            </a:extLst>
          </p:cNvPr>
          <p:cNvPicPr>
            <a:picLocks noChangeAspect="1"/>
          </p:cNvPicPr>
          <p:nvPr/>
        </p:nvPicPr>
        <p:blipFill>
          <a:blip r:embed="rId2"/>
          <a:stretch>
            <a:fillRect/>
          </a:stretch>
        </p:blipFill>
        <p:spPr>
          <a:xfrm>
            <a:off x="5826868" y="2516844"/>
            <a:ext cx="6209797" cy="3914723"/>
          </a:xfrm>
          <a:prstGeom prst="rect">
            <a:avLst/>
          </a:prstGeom>
        </p:spPr>
      </p:pic>
      <p:pic>
        <p:nvPicPr>
          <p:cNvPr id="7" name="Picture 6">
            <a:extLst>
              <a:ext uri="{FF2B5EF4-FFF2-40B4-BE49-F238E27FC236}">
                <a16:creationId xmlns:a16="http://schemas.microsoft.com/office/drawing/2014/main" id="{80CADB5E-8B6A-471F-441E-316E776CDB10}"/>
              </a:ext>
            </a:extLst>
          </p:cNvPr>
          <p:cNvPicPr>
            <a:picLocks noChangeAspect="1"/>
          </p:cNvPicPr>
          <p:nvPr/>
        </p:nvPicPr>
        <p:blipFill>
          <a:blip r:embed="rId3"/>
          <a:stretch>
            <a:fillRect/>
          </a:stretch>
        </p:blipFill>
        <p:spPr>
          <a:xfrm>
            <a:off x="155335" y="981082"/>
            <a:ext cx="7171931" cy="2351678"/>
          </a:xfrm>
          <a:prstGeom prst="rect">
            <a:avLst/>
          </a:prstGeom>
        </p:spPr>
      </p:pic>
    </p:spTree>
    <p:extLst>
      <p:ext uri="{BB962C8B-B14F-4D97-AF65-F5344CB8AC3E}">
        <p14:creationId xmlns:p14="http://schemas.microsoft.com/office/powerpoint/2010/main" val="768664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F500C-8E2B-6AAF-0037-581467AD1CC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64743E0-112E-92D9-E8FA-C0195B6087A2}"/>
              </a:ext>
            </a:extLst>
          </p:cNvPr>
          <p:cNvSpPr/>
          <p:nvPr/>
        </p:nvSpPr>
        <p:spPr>
          <a:xfrm>
            <a:off x="4648387" y="107942"/>
            <a:ext cx="2822119"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AI THAT WE ENCOUNTER</a:t>
            </a:r>
          </a:p>
        </p:txBody>
      </p:sp>
      <p:pic>
        <p:nvPicPr>
          <p:cNvPr id="4" name="Picture 3">
            <a:extLst>
              <a:ext uri="{FF2B5EF4-FFF2-40B4-BE49-F238E27FC236}">
                <a16:creationId xmlns:a16="http://schemas.microsoft.com/office/drawing/2014/main" id="{CCE3C64D-3B75-798A-F0D2-387FB23D355C}"/>
              </a:ext>
            </a:extLst>
          </p:cNvPr>
          <p:cNvPicPr>
            <a:picLocks noChangeAspect="1"/>
          </p:cNvPicPr>
          <p:nvPr/>
        </p:nvPicPr>
        <p:blipFill>
          <a:blip r:embed="rId2"/>
          <a:stretch>
            <a:fillRect/>
          </a:stretch>
        </p:blipFill>
        <p:spPr>
          <a:xfrm>
            <a:off x="1293303" y="1260026"/>
            <a:ext cx="9605393" cy="4815106"/>
          </a:xfrm>
          <a:prstGeom prst="rect">
            <a:avLst/>
          </a:prstGeom>
        </p:spPr>
      </p:pic>
    </p:spTree>
    <p:extLst>
      <p:ext uri="{BB962C8B-B14F-4D97-AF65-F5344CB8AC3E}">
        <p14:creationId xmlns:p14="http://schemas.microsoft.com/office/powerpoint/2010/main" val="1642729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2E181-B426-4978-0985-555C7D85D2F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B3A742C-F7D4-162E-DF3B-7BFE19FF9B32}"/>
              </a:ext>
            </a:extLst>
          </p:cNvPr>
          <p:cNvSpPr/>
          <p:nvPr/>
        </p:nvSpPr>
        <p:spPr>
          <a:xfrm>
            <a:off x="4837768" y="107942"/>
            <a:ext cx="2443361"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INTELLIGENT SYSTEM</a:t>
            </a:r>
          </a:p>
        </p:txBody>
      </p:sp>
      <p:pic>
        <p:nvPicPr>
          <p:cNvPr id="5" name="Picture 4">
            <a:extLst>
              <a:ext uri="{FF2B5EF4-FFF2-40B4-BE49-F238E27FC236}">
                <a16:creationId xmlns:a16="http://schemas.microsoft.com/office/drawing/2014/main" id="{E88C16DB-B213-B554-9AB2-42E6139EA424}"/>
              </a:ext>
            </a:extLst>
          </p:cNvPr>
          <p:cNvPicPr>
            <a:picLocks noChangeAspect="1"/>
          </p:cNvPicPr>
          <p:nvPr/>
        </p:nvPicPr>
        <p:blipFill>
          <a:blip r:embed="rId2"/>
          <a:stretch>
            <a:fillRect/>
          </a:stretch>
        </p:blipFill>
        <p:spPr>
          <a:xfrm>
            <a:off x="1088667" y="1803850"/>
            <a:ext cx="10014665" cy="3250299"/>
          </a:xfrm>
          <a:prstGeom prst="rect">
            <a:avLst/>
          </a:prstGeom>
        </p:spPr>
      </p:pic>
    </p:spTree>
    <p:extLst>
      <p:ext uri="{BB962C8B-B14F-4D97-AF65-F5344CB8AC3E}">
        <p14:creationId xmlns:p14="http://schemas.microsoft.com/office/powerpoint/2010/main" val="946546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CCC53-3073-9A54-8D5F-65087A1E915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D43C581-BAFB-EA0A-8ACE-128C0431FDD8}"/>
              </a:ext>
            </a:extLst>
          </p:cNvPr>
          <p:cNvSpPr/>
          <p:nvPr/>
        </p:nvSpPr>
        <p:spPr>
          <a:xfrm>
            <a:off x="4242869" y="107942"/>
            <a:ext cx="3633174"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ARTIFICIAL INTELLIGENCE SCOPE</a:t>
            </a:r>
          </a:p>
        </p:txBody>
      </p:sp>
      <p:pic>
        <p:nvPicPr>
          <p:cNvPr id="4" name="Picture 3">
            <a:extLst>
              <a:ext uri="{FF2B5EF4-FFF2-40B4-BE49-F238E27FC236}">
                <a16:creationId xmlns:a16="http://schemas.microsoft.com/office/drawing/2014/main" id="{447BDAC1-E8EB-90DA-2C79-538301DC913C}"/>
              </a:ext>
            </a:extLst>
          </p:cNvPr>
          <p:cNvPicPr>
            <a:picLocks noChangeAspect="1"/>
          </p:cNvPicPr>
          <p:nvPr/>
        </p:nvPicPr>
        <p:blipFill>
          <a:blip r:embed="rId2"/>
          <a:stretch>
            <a:fillRect/>
          </a:stretch>
        </p:blipFill>
        <p:spPr>
          <a:xfrm>
            <a:off x="1329258" y="1320990"/>
            <a:ext cx="9709911" cy="4729613"/>
          </a:xfrm>
          <a:prstGeom prst="rect">
            <a:avLst/>
          </a:prstGeom>
        </p:spPr>
      </p:pic>
    </p:spTree>
    <p:extLst>
      <p:ext uri="{BB962C8B-B14F-4D97-AF65-F5344CB8AC3E}">
        <p14:creationId xmlns:p14="http://schemas.microsoft.com/office/powerpoint/2010/main" val="2240633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B9F3E-7A0D-D1B6-F3A0-19F1A65AA9F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60C9B95-3F90-F919-8074-5A0B35B29D98}"/>
              </a:ext>
            </a:extLst>
          </p:cNvPr>
          <p:cNvSpPr/>
          <p:nvPr/>
        </p:nvSpPr>
        <p:spPr>
          <a:xfrm>
            <a:off x="5220798" y="107942"/>
            <a:ext cx="1677319"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DATA SCIENCE</a:t>
            </a:r>
          </a:p>
        </p:txBody>
      </p:sp>
      <p:pic>
        <p:nvPicPr>
          <p:cNvPr id="5" name="Picture 4">
            <a:extLst>
              <a:ext uri="{FF2B5EF4-FFF2-40B4-BE49-F238E27FC236}">
                <a16:creationId xmlns:a16="http://schemas.microsoft.com/office/drawing/2014/main" id="{A3E7B041-4975-D9B4-0F69-E4432DF07EC8}"/>
              </a:ext>
            </a:extLst>
          </p:cNvPr>
          <p:cNvPicPr>
            <a:picLocks noChangeAspect="1"/>
          </p:cNvPicPr>
          <p:nvPr/>
        </p:nvPicPr>
        <p:blipFill>
          <a:blip r:embed="rId2">
            <a:extLst>
              <a:ext uri="{28A0092B-C50C-407E-A947-70E740481C1C}">
                <a14:useLocalDpi xmlns:a14="http://schemas.microsoft.com/office/drawing/2010/main" val="0"/>
              </a:ext>
            </a:extLst>
          </a:blip>
          <a:srcRect b="5993"/>
          <a:stretch>
            <a:fillRect/>
          </a:stretch>
        </p:blipFill>
        <p:spPr>
          <a:xfrm>
            <a:off x="0" y="836579"/>
            <a:ext cx="12192000" cy="5340485"/>
          </a:xfrm>
          <a:prstGeom prst="rect">
            <a:avLst/>
          </a:prstGeom>
        </p:spPr>
      </p:pic>
    </p:spTree>
    <p:extLst>
      <p:ext uri="{BB962C8B-B14F-4D97-AF65-F5344CB8AC3E}">
        <p14:creationId xmlns:p14="http://schemas.microsoft.com/office/powerpoint/2010/main" val="242127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B81A5-B418-9B79-E770-233579EE1B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E2547D1-6EBB-0AAF-1989-6ABDC28C095E}"/>
              </a:ext>
            </a:extLst>
          </p:cNvPr>
          <p:cNvSpPr/>
          <p:nvPr/>
        </p:nvSpPr>
        <p:spPr>
          <a:xfrm>
            <a:off x="4700497" y="107942"/>
            <a:ext cx="2717924"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STEPS TO USE THE DATA</a:t>
            </a:r>
          </a:p>
        </p:txBody>
      </p:sp>
      <p:pic>
        <p:nvPicPr>
          <p:cNvPr id="4" name="Picture 3">
            <a:extLst>
              <a:ext uri="{FF2B5EF4-FFF2-40B4-BE49-F238E27FC236}">
                <a16:creationId xmlns:a16="http://schemas.microsoft.com/office/drawing/2014/main" id="{D93FB387-2CFD-D4B8-C1CA-D1D3190DF7C0}"/>
              </a:ext>
            </a:extLst>
          </p:cNvPr>
          <p:cNvPicPr>
            <a:picLocks noChangeAspect="1"/>
          </p:cNvPicPr>
          <p:nvPr/>
        </p:nvPicPr>
        <p:blipFill>
          <a:blip r:embed="rId2">
            <a:extLst>
              <a:ext uri="{28A0092B-C50C-407E-A947-70E740481C1C}">
                <a14:useLocalDpi xmlns:a14="http://schemas.microsoft.com/office/drawing/2010/main" val="0"/>
              </a:ext>
            </a:extLst>
          </a:blip>
          <a:srcRect t="16184" r="6490" b="1405"/>
          <a:stretch>
            <a:fillRect/>
          </a:stretch>
        </p:blipFill>
        <p:spPr>
          <a:xfrm>
            <a:off x="359047" y="865760"/>
            <a:ext cx="11400817" cy="5651771"/>
          </a:xfrm>
          <a:prstGeom prst="rect">
            <a:avLst/>
          </a:prstGeom>
        </p:spPr>
      </p:pic>
    </p:spTree>
    <p:extLst>
      <p:ext uri="{BB962C8B-B14F-4D97-AF65-F5344CB8AC3E}">
        <p14:creationId xmlns:p14="http://schemas.microsoft.com/office/powerpoint/2010/main" val="940808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F237-42B0-1B44-3C27-E6144B40AB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32CDD1C-D834-9C92-198C-A753785C305C}"/>
              </a:ext>
            </a:extLst>
          </p:cNvPr>
          <p:cNvSpPr/>
          <p:nvPr/>
        </p:nvSpPr>
        <p:spPr>
          <a:xfrm>
            <a:off x="4700497" y="107942"/>
            <a:ext cx="2717924"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STEPS TO USE THE DATA</a:t>
            </a:r>
          </a:p>
        </p:txBody>
      </p:sp>
      <p:pic>
        <p:nvPicPr>
          <p:cNvPr id="5" name="Picture 4">
            <a:extLst>
              <a:ext uri="{FF2B5EF4-FFF2-40B4-BE49-F238E27FC236}">
                <a16:creationId xmlns:a16="http://schemas.microsoft.com/office/drawing/2014/main" id="{D3069FE3-9615-DF11-C7C3-8F8387CECE73}"/>
              </a:ext>
            </a:extLst>
          </p:cNvPr>
          <p:cNvPicPr>
            <a:picLocks noChangeAspect="1"/>
          </p:cNvPicPr>
          <p:nvPr/>
        </p:nvPicPr>
        <p:blipFill>
          <a:blip r:embed="rId2" cstate="print">
            <a:extLst>
              <a:ext uri="{28A0092B-C50C-407E-A947-70E740481C1C}">
                <a14:useLocalDpi xmlns:a14="http://schemas.microsoft.com/office/drawing/2010/main" val="0"/>
              </a:ext>
            </a:extLst>
          </a:blip>
          <a:srcRect l="9495" t="4114" r="7447"/>
          <a:stretch>
            <a:fillRect/>
          </a:stretch>
        </p:blipFill>
        <p:spPr>
          <a:xfrm>
            <a:off x="1605063" y="725696"/>
            <a:ext cx="8589524" cy="5577827"/>
          </a:xfrm>
          <a:prstGeom prst="rect">
            <a:avLst/>
          </a:prstGeom>
        </p:spPr>
      </p:pic>
    </p:spTree>
    <p:extLst>
      <p:ext uri="{BB962C8B-B14F-4D97-AF65-F5344CB8AC3E}">
        <p14:creationId xmlns:p14="http://schemas.microsoft.com/office/powerpoint/2010/main" val="4219318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39A7F-F491-16D8-FCF0-8262B48B6B0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C7D729-C8A8-F167-9E53-A86DC4BBCDA9}"/>
              </a:ext>
            </a:extLst>
          </p:cNvPr>
          <p:cNvSpPr/>
          <p:nvPr/>
        </p:nvSpPr>
        <p:spPr>
          <a:xfrm>
            <a:off x="4700497" y="107942"/>
            <a:ext cx="2717924"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STEPS TO USE THE DATA</a:t>
            </a:r>
          </a:p>
        </p:txBody>
      </p:sp>
      <p:pic>
        <p:nvPicPr>
          <p:cNvPr id="4" name="Picture 3">
            <a:extLst>
              <a:ext uri="{FF2B5EF4-FFF2-40B4-BE49-F238E27FC236}">
                <a16:creationId xmlns:a16="http://schemas.microsoft.com/office/drawing/2014/main" id="{2762C115-FFF4-1195-7B95-7239A60A84FE}"/>
              </a:ext>
            </a:extLst>
          </p:cNvPr>
          <p:cNvPicPr>
            <a:picLocks noChangeAspect="1"/>
          </p:cNvPicPr>
          <p:nvPr/>
        </p:nvPicPr>
        <p:blipFill>
          <a:blip r:embed="rId2" cstate="print">
            <a:extLst>
              <a:ext uri="{28A0092B-C50C-407E-A947-70E740481C1C}">
                <a14:useLocalDpi xmlns:a14="http://schemas.microsoft.com/office/drawing/2010/main" val="0"/>
              </a:ext>
            </a:extLst>
          </a:blip>
          <a:srcRect l="15877" t="14309" r="8164" b="-24"/>
          <a:stretch>
            <a:fillRect/>
          </a:stretch>
        </p:blipFill>
        <p:spPr>
          <a:xfrm>
            <a:off x="2166025" y="1219472"/>
            <a:ext cx="7859949" cy="4986775"/>
          </a:xfrm>
          <a:prstGeom prst="rect">
            <a:avLst/>
          </a:prstGeom>
        </p:spPr>
      </p:pic>
    </p:spTree>
    <p:extLst>
      <p:ext uri="{BB962C8B-B14F-4D97-AF65-F5344CB8AC3E}">
        <p14:creationId xmlns:p14="http://schemas.microsoft.com/office/powerpoint/2010/main" val="3239082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70D7A-A7FF-16B5-A4A0-F2FAF7EC38F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645448B-1683-106C-5898-5DCBBC489B48}"/>
              </a:ext>
            </a:extLst>
          </p:cNvPr>
          <p:cNvSpPr/>
          <p:nvPr/>
        </p:nvSpPr>
        <p:spPr>
          <a:xfrm>
            <a:off x="4471111" y="107942"/>
            <a:ext cx="3176703"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ACTIVITIES IN DATA SCIENCE</a:t>
            </a:r>
          </a:p>
        </p:txBody>
      </p:sp>
      <p:pic>
        <p:nvPicPr>
          <p:cNvPr id="5" name="Picture 4">
            <a:extLst>
              <a:ext uri="{FF2B5EF4-FFF2-40B4-BE49-F238E27FC236}">
                <a16:creationId xmlns:a16="http://schemas.microsoft.com/office/drawing/2014/main" id="{90C7BBB8-6B37-D41D-591E-52A947039400}"/>
              </a:ext>
            </a:extLst>
          </p:cNvPr>
          <p:cNvPicPr>
            <a:picLocks noChangeAspect="1"/>
          </p:cNvPicPr>
          <p:nvPr/>
        </p:nvPicPr>
        <p:blipFill>
          <a:blip r:embed="rId2">
            <a:extLst>
              <a:ext uri="{28A0092B-C50C-407E-A947-70E740481C1C}">
                <a14:useLocalDpi xmlns:a14="http://schemas.microsoft.com/office/drawing/2010/main" val="0"/>
              </a:ext>
            </a:extLst>
          </a:blip>
          <a:srcRect t="20709" r="7048" b="9078"/>
          <a:stretch>
            <a:fillRect/>
          </a:stretch>
        </p:blipFill>
        <p:spPr>
          <a:xfrm>
            <a:off x="0" y="1245140"/>
            <a:ext cx="11332723" cy="4815191"/>
          </a:xfrm>
          <a:prstGeom prst="rect">
            <a:avLst/>
          </a:prstGeom>
        </p:spPr>
      </p:pic>
    </p:spTree>
    <p:extLst>
      <p:ext uri="{BB962C8B-B14F-4D97-AF65-F5344CB8AC3E}">
        <p14:creationId xmlns:p14="http://schemas.microsoft.com/office/powerpoint/2010/main" val="164443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20518-AAED-1823-11F4-718061C5183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DF5BD3C-04B9-C3BF-2F28-CDE979CDD913}"/>
              </a:ext>
            </a:extLst>
          </p:cNvPr>
          <p:cNvSpPr/>
          <p:nvPr/>
        </p:nvSpPr>
        <p:spPr>
          <a:xfrm>
            <a:off x="3875156" y="107942"/>
            <a:ext cx="4368633"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WHAT ARE DIFFERENT TYPES OF DATA ?</a:t>
            </a:r>
          </a:p>
        </p:txBody>
      </p:sp>
      <p:pic>
        <p:nvPicPr>
          <p:cNvPr id="4" name="Picture 3">
            <a:extLst>
              <a:ext uri="{FF2B5EF4-FFF2-40B4-BE49-F238E27FC236}">
                <a16:creationId xmlns:a16="http://schemas.microsoft.com/office/drawing/2014/main" id="{84779963-DDD3-1A79-A48B-EA59EA306C4C}"/>
              </a:ext>
            </a:extLst>
          </p:cNvPr>
          <p:cNvPicPr>
            <a:picLocks noChangeAspect="1"/>
          </p:cNvPicPr>
          <p:nvPr/>
        </p:nvPicPr>
        <p:blipFill>
          <a:blip r:embed="rId2">
            <a:extLst>
              <a:ext uri="{28A0092B-C50C-407E-A947-70E740481C1C}">
                <a14:useLocalDpi xmlns:a14="http://schemas.microsoft.com/office/drawing/2010/main" val="0"/>
              </a:ext>
            </a:extLst>
          </a:blip>
          <a:srcRect t="19858" r="20292" b="26932"/>
          <a:stretch>
            <a:fillRect/>
          </a:stretch>
        </p:blipFill>
        <p:spPr>
          <a:xfrm>
            <a:off x="132145" y="1243864"/>
            <a:ext cx="10935487" cy="4106349"/>
          </a:xfrm>
          <a:prstGeom prst="rect">
            <a:avLst/>
          </a:prstGeom>
        </p:spPr>
      </p:pic>
    </p:spTree>
    <p:extLst>
      <p:ext uri="{BB962C8B-B14F-4D97-AF65-F5344CB8AC3E}">
        <p14:creationId xmlns:p14="http://schemas.microsoft.com/office/powerpoint/2010/main" val="86737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9899" y="2693745"/>
            <a:ext cx="6192202" cy="1272389"/>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u="sng" dirty="0">
                <a:solidFill>
                  <a:srgbClr val="FFFF00"/>
                </a:solidFill>
                <a:effectLst>
                  <a:outerShdw blurRad="38100" dist="38100" dir="2700000" algn="tl">
                    <a:srgbClr val="000000">
                      <a:alpha val="43137"/>
                    </a:srgbClr>
                  </a:outerShdw>
                </a:effectLst>
              </a:rPr>
              <a:t>DEEP LEARNING COURSE</a:t>
            </a:r>
          </a:p>
          <a:p>
            <a:pPr algn="ctr"/>
            <a:r>
              <a:rPr lang="en-US" sz="4000" b="1" u="sng" dirty="0">
                <a:solidFill>
                  <a:srgbClr val="FFFF00"/>
                </a:solidFill>
                <a:effectLst>
                  <a:outerShdw blurRad="38100" dist="38100" dir="2700000" algn="tl">
                    <a:srgbClr val="000000">
                      <a:alpha val="43137"/>
                    </a:srgbClr>
                  </a:outerShdw>
                </a:effectLst>
              </a:rPr>
              <a:t>FALL 2024</a:t>
            </a:r>
          </a:p>
        </p:txBody>
      </p:sp>
      <p:sp>
        <p:nvSpPr>
          <p:cNvPr id="4" name="Rectangle 3"/>
          <p:cNvSpPr/>
          <p:nvPr/>
        </p:nvSpPr>
        <p:spPr>
          <a:xfrm>
            <a:off x="0" y="0"/>
            <a:ext cx="12192000"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extBox 2"/>
          <p:cNvSpPr txBox="1"/>
          <p:nvPr/>
        </p:nvSpPr>
        <p:spPr>
          <a:xfrm>
            <a:off x="8107680" y="6263640"/>
            <a:ext cx="3520440" cy="369332"/>
          </a:xfrm>
          <a:prstGeom prst="rect">
            <a:avLst/>
          </a:prstGeom>
          <a:noFill/>
        </p:spPr>
        <p:txBody>
          <a:bodyPr wrap="square" rtlCol="0">
            <a:spAutoFit/>
          </a:bodyPr>
          <a:lstStyle/>
          <a:p>
            <a:r>
              <a:rPr lang="en-US" dirty="0">
                <a:solidFill>
                  <a:prstClr val="black"/>
                </a:solidFill>
              </a:rPr>
              <a:t>Usman Khan, PhD</a:t>
            </a:r>
          </a:p>
        </p:txBody>
      </p:sp>
    </p:spTree>
    <p:extLst>
      <p:ext uri="{BB962C8B-B14F-4D97-AF65-F5344CB8AC3E}">
        <p14:creationId xmlns:p14="http://schemas.microsoft.com/office/powerpoint/2010/main" val="118864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03043-89AF-9869-27C6-CF91909057E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BC86273-47C1-799C-67A5-62AD05A098EF}"/>
              </a:ext>
            </a:extLst>
          </p:cNvPr>
          <p:cNvSpPr/>
          <p:nvPr/>
        </p:nvSpPr>
        <p:spPr>
          <a:xfrm>
            <a:off x="5022459" y="107942"/>
            <a:ext cx="2074030"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WHAT IS DATASET</a:t>
            </a:r>
          </a:p>
        </p:txBody>
      </p:sp>
      <p:pic>
        <p:nvPicPr>
          <p:cNvPr id="5" name="Picture 4">
            <a:extLst>
              <a:ext uri="{FF2B5EF4-FFF2-40B4-BE49-F238E27FC236}">
                <a16:creationId xmlns:a16="http://schemas.microsoft.com/office/drawing/2014/main" id="{C2F3DE77-9B21-B3C3-7C72-F984CB6C6264}"/>
              </a:ext>
            </a:extLst>
          </p:cNvPr>
          <p:cNvPicPr>
            <a:picLocks noChangeAspect="1"/>
          </p:cNvPicPr>
          <p:nvPr/>
        </p:nvPicPr>
        <p:blipFill>
          <a:blip r:embed="rId2">
            <a:extLst>
              <a:ext uri="{28A0092B-C50C-407E-A947-70E740481C1C}">
                <a14:useLocalDpi xmlns:a14="http://schemas.microsoft.com/office/drawing/2010/main" val="0"/>
              </a:ext>
            </a:extLst>
          </a:blip>
          <a:srcRect t="20283" r="4814" b="5674"/>
          <a:stretch>
            <a:fillRect/>
          </a:stretch>
        </p:blipFill>
        <p:spPr>
          <a:xfrm>
            <a:off x="204281" y="1128408"/>
            <a:ext cx="11605098" cy="5077840"/>
          </a:xfrm>
          <a:prstGeom prst="rect">
            <a:avLst/>
          </a:prstGeom>
        </p:spPr>
      </p:pic>
    </p:spTree>
    <p:extLst>
      <p:ext uri="{BB962C8B-B14F-4D97-AF65-F5344CB8AC3E}">
        <p14:creationId xmlns:p14="http://schemas.microsoft.com/office/powerpoint/2010/main" val="3907058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B8A67-BC81-713D-6F92-5B97144EE74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2E56E-889B-C568-3F05-BE67B6FE1E6F}"/>
              </a:ext>
            </a:extLst>
          </p:cNvPr>
          <p:cNvSpPr/>
          <p:nvPr/>
        </p:nvSpPr>
        <p:spPr>
          <a:xfrm>
            <a:off x="5139995" y="107942"/>
            <a:ext cx="1838965"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WEB SCRAPING</a:t>
            </a:r>
          </a:p>
        </p:txBody>
      </p:sp>
      <p:pic>
        <p:nvPicPr>
          <p:cNvPr id="4" name="Picture 3">
            <a:extLst>
              <a:ext uri="{FF2B5EF4-FFF2-40B4-BE49-F238E27FC236}">
                <a16:creationId xmlns:a16="http://schemas.microsoft.com/office/drawing/2014/main" id="{79B0C8DD-922E-8445-70BB-DFB6FFD0B8C5}"/>
              </a:ext>
            </a:extLst>
          </p:cNvPr>
          <p:cNvPicPr>
            <a:picLocks noChangeAspect="1"/>
          </p:cNvPicPr>
          <p:nvPr/>
        </p:nvPicPr>
        <p:blipFill>
          <a:blip r:embed="rId2">
            <a:extLst>
              <a:ext uri="{28A0092B-C50C-407E-A947-70E740481C1C}">
                <a14:useLocalDpi xmlns:a14="http://schemas.microsoft.com/office/drawing/2010/main" val="0"/>
              </a:ext>
            </a:extLst>
          </a:blip>
          <a:srcRect t="19007" r="12553" b="19291"/>
          <a:stretch>
            <a:fillRect/>
          </a:stretch>
        </p:blipFill>
        <p:spPr>
          <a:xfrm>
            <a:off x="0" y="1303506"/>
            <a:ext cx="12003932" cy="4764334"/>
          </a:xfrm>
          <a:prstGeom prst="rect">
            <a:avLst/>
          </a:prstGeom>
        </p:spPr>
      </p:pic>
    </p:spTree>
    <p:extLst>
      <p:ext uri="{BB962C8B-B14F-4D97-AF65-F5344CB8AC3E}">
        <p14:creationId xmlns:p14="http://schemas.microsoft.com/office/powerpoint/2010/main" val="63129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089BE-C1CB-BD7C-35F3-C01B0522B5C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1506704-C96A-F997-DE9C-82FB20933B7B}"/>
              </a:ext>
            </a:extLst>
          </p:cNvPr>
          <p:cNvSpPr/>
          <p:nvPr/>
        </p:nvSpPr>
        <p:spPr>
          <a:xfrm>
            <a:off x="5139995" y="107942"/>
            <a:ext cx="1838965"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WEB SCRAPING</a:t>
            </a:r>
          </a:p>
        </p:txBody>
      </p:sp>
      <p:pic>
        <p:nvPicPr>
          <p:cNvPr id="5" name="Picture 4">
            <a:extLst>
              <a:ext uri="{FF2B5EF4-FFF2-40B4-BE49-F238E27FC236}">
                <a16:creationId xmlns:a16="http://schemas.microsoft.com/office/drawing/2014/main" id="{5536B579-6D0A-357C-D17A-53E322B86B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7941" y="597582"/>
            <a:ext cx="10418323" cy="5860307"/>
          </a:xfrm>
          <a:prstGeom prst="rect">
            <a:avLst/>
          </a:prstGeom>
        </p:spPr>
      </p:pic>
    </p:spTree>
    <p:extLst>
      <p:ext uri="{BB962C8B-B14F-4D97-AF65-F5344CB8AC3E}">
        <p14:creationId xmlns:p14="http://schemas.microsoft.com/office/powerpoint/2010/main" val="310370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7DFE7-3A09-2A0A-8991-9F61E5812EF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2770674-D8DC-9D93-84C3-0EEA84BEC76E}"/>
              </a:ext>
            </a:extLst>
          </p:cNvPr>
          <p:cNvSpPr/>
          <p:nvPr/>
        </p:nvSpPr>
        <p:spPr>
          <a:xfrm>
            <a:off x="4825394" y="107942"/>
            <a:ext cx="246817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PYTHON ECO SYSTEM</a:t>
            </a:r>
          </a:p>
        </p:txBody>
      </p:sp>
      <p:pic>
        <p:nvPicPr>
          <p:cNvPr id="4" name="Picture 3">
            <a:extLst>
              <a:ext uri="{FF2B5EF4-FFF2-40B4-BE49-F238E27FC236}">
                <a16:creationId xmlns:a16="http://schemas.microsoft.com/office/drawing/2014/main" id="{1203A6B8-8676-DF50-6216-8A490F808982}"/>
              </a:ext>
            </a:extLst>
          </p:cNvPr>
          <p:cNvPicPr>
            <a:picLocks noChangeAspect="1"/>
          </p:cNvPicPr>
          <p:nvPr/>
        </p:nvPicPr>
        <p:blipFill>
          <a:blip r:embed="rId2">
            <a:extLst>
              <a:ext uri="{28A0092B-C50C-407E-A947-70E740481C1C}">
                <a14:useLocalDpi xmlns:a14="http://schemas.microsoft.com/office/drawing/2010/main" val="0"/>
              </a:ext>
            </a:extLst>
          </a:blip>
          <a:srcRect t="18581" r="744" b="4538"/>
          <a:stretch>
            <a:fillRect/>
          </a:stretch>
        </p:blipFill>
        <p:spPr>
          <a:xfrm>
            <a:off x="45395" y="1079769"/>
            <a:ext cx="12101209" cy="5272393"/>
          </a:xfrm>
          <a:prstGeom prst="rect">
            <a:avLst/>
          </a:prstGeom>
        </p:spPr>
      </p:pic>
    </p:spTree>
    <p:extLst>
      <p:ext uri="{BB962C8B-B14F-4D97-AF65-F5344CB8AC3E}">
        <p14:creationId xmlns:p14="http://schemas.microsoft.com/office/powerpoint/2010/main" val="624222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9AF24-D297-7A21-64B9-13876D3F1C3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2736BF-8224-7B50-BF2E-BDA4D4EB4F3D}"/>
              </a:ext>
            </a:extLst>
          </p:cNvPr>
          <p:cNvSpPr/>
          <p:nvPr/>
        </p:nvSpPr>
        <p:spPr>
          <a:xfrm>
            <a:off x="4825394" y="107942"/>
            <a:ext cx="246817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PYTHON ECO SYSTEM</a:t>
            </a:r>
          </a:p>
        </p:txBody>
      </p:sp>
      <p:pic>
        <p:nvPicPr>
          <p:cNvPr id="5" name="Picture 4">
            <a:extLst>
              <a:ext uri="{FF2B5EF4-FFF2-40B4-BE49-F238E27FC236}">
                <a16:creationId xmlns:a16="http://schemas.microsoft.com/office/drawing/2014/main" id="{76983FBC-2CCF-758E-7E41-47DFC094BD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70" y="964255"/>
            <a:ext cx="9630383" cy="5417090"/>
          </a:xfrm>
          <a:prstGeom prst="rect">
            <a:avLst/>
          </a:prstGeom>
        </p:spPr>
      </p:pic>
    </p:spTree>
    <p:extLst>
      <p:ext uri="{BB962C8B-B14F-4D97-AF65-F5344CB8AC3E}">
        <p14:creationId xmlns:p14="http://schemas.microsoft.com/office/powerpoint/2010/main" val="178008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B398-567C-4453-19D0-8CE07524E46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990A1D3-0141-06AC-8657-FD7E3CA88C32}"/>
              </a:ext>
            </a:extLst>
          </p:cNvPr>
          <p:cNvSpPr/>
          <p:nvPr/>
        </p:nvSpPr>
        <p:spPr>
          <a:xfrm>
            <a:off x="4825394" y="107942"/>
            <a:ext cx="246817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PYTHON ECO SYSTEM</a:t>
            </a:r>
          </a:p>
        </p:txBody>
      </p:sp>
      <p:pic>
        <p:nvPicPr>
          <p:cNvPr id="4" name="Picture 3">
            <a:extLst>
              <a:ext uri="{FF2B5EF4-FFF2-40B4-BE49-F238E27FC236}">
                <a16:creationId xmlns:a16="http://schemas.microsoft.com/office/drawing/2014/main" id="{A3141604-9119-B7E1-1289-452BD128E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136" y="986142"/>
            <a:ext cx="9435830" cy="5307654"/>
          </a:xfrm>
          <a:prstGeom prst="rect">
            <a:avLst/>
          </a:prstGeom>
        </p:spPr>
      </p:pic>
    </p:spTree>
    <p:extLst>
      <p:ext uri="{BB962C8B-B14F-4D97-AF65-F5344CB8AC3E}">
        <p14:creationId xmlns:p14="http://schemas.microsoft.com/office/powerpoint/2010/main" val="3911914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758E2-97E8-3CCF-B10D-0FA18FB11B6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DB25C9-7E10-26EB-146F-F84A0D0593AF}"/>
              </a:ext>
            </a:extLst>
          </p:cNvPr>
          <p:cNvSpPr/>
          <p:nvPr/>
        </p:nvSpPr>
        <p:spPr>
          <a:xfrm>
            <a:off x="4825394" y="107942"/>
            <a:ext cx="246817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PYTHON ECO SYSTEM</a:t>
            </a:r>
          </a:p>
        </p:txBody>
      </p:sp>
      <p:pic>
        <p:nvPicPr>
          <p:cNvPr id="5" name="Picture 4">
            <a:extLst>
              <a:ext uri="{FF2B5EF4-FFF2-40B4-BE49-F238E27FC236}">
                <a16:creationId xmlns:a16="http://schemas.microsoft.com/office/drawing/2014/main" id="{FF7F803E-4CAC-AC06-8FC0-519C5A7F0E10}"/>
              </a:ext>
            </a:extLst>
          </p:cNvPr>
          <p:cNvPicPr>
            <a:picLocks noChangeAspect="1"/>
          </p:cNvPicPr>
          <p:nvPr/>
        </p:nvPicPr>
        <p:blipFill>
          <a:blip r:embed="rId2">
            <a:extLst>
              <a:ext uri="{28A0092B-C50C-407E-A947-70E740481C1C}">
                <a14:useLocalDpi xmlns:a14="http://schemas.microsoft.com/office/drawing/2010/main" val="0"/>
              </a:ext>
            </a:extLst>
          </a:blip>
          <a:srcRect t="8936" r="9282" b="5108"/>
          <a:stretch>
            <a:fillRect/>
          </a:stretch>
        </p:blipFill>
        <p:spPr>
          <a:xfrm>
            <a:off x="565825" y="593386"/>
            <a:ext cx="11060349" cy="5894961"/>
          </a:xfrm>
          <a:prstGeom prst="rect">
            <a:avLst/>
          </a:prstGeom>
        </p:spPr>
      </p:pic>
    </p:spTree>
    <p:extLst>
      <p:ext uri="{BB962C8B-B14F-4D97-AF65-F5344CB8AC3E}">
        <p14:creationId xmlns:p14="http://schemas.microsoft.com/office/powerpoint/2010/main" val="2495501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28C8D-2F59-5B26-FAC6-99F19844FBB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2CE237-7F15-3F22-1184-89FE25844B4B}"/>
              </a:ext>
            </a:extLst>
          </p:cNvPr>
          <p:cNvSpPr/>
          <p:nvPr/>
        </p:nvSpPr>
        <p:spPr>
          <a:xfrm>
            <a:off x="4825394" y="107942"/>
            <a:ext cx="246817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PYTHON ECO SYSTEM</a:t>
            </a:r>
          </a:p>
        </p:txBody>
      </p:sp>
      <p:pic>
        <p:nvPicPr>
          <p:cNvPr id="4" name="Picture 3">
            <a:extLst>
              <a:ext uri="{FF2B5EF4-FFF2-40B4-BE49-F238E27FC236}">
                <a16:creationId xmlns:a16="http://schemas.microsoft.com/office/drawing/2014/main" id="{21531A24-E4F9-D359-E0D3-A701809B6BFA}"/>
              </a:ext>
            </a:extLst>
          </p:cNvPr>
          <p:cNvPicPr>
            <a:picLocks noChangeAspect="1"/>
          </p:cNvPicPr>
          <p:nvPr/>
        </p:nvPicPr>
        <p:blipFill>
          <a:blip r:embed="rId2" cstate="print">
            <a:extLst>
              <a:ext uri="{28A0092B-C50C-407E-A947-70E740481C1C}">
                <a14:useLocalDpi xmlns:a14="http://schemas.microsoft.com/office/drawing/2010/main" val="0"/>
              </a:ext>
            </a:extLst>
          </a:blip>
          <a:srcRect b="6073"/>
          <a:stretch>
            <a:fillRect/>
          </a:stretch>
        </p:blipFill>
        <p:spPr>
          <a:xfrm>
            <a:off x="807395" y="819495"/>
            <a:ext cx="10214043" cy="5396480"/>
          </a:xfrm>
          <a:prstGeom prst="rect">
            <a:avLst/>
          </a:prstGeom>
        </p:spPr>
      </p:pic>
    </p:spTree>
    <p:extLst>
      <p:ext uri="{BB962C8B-B14F-4D97-AF65-F5344CB8AC3E}">
        <p14:creationId xmlns:p14="http://schemas.microsoft.com/office/powerpoint/2010/main" val="204269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A26F7-F2D0-4D90-F7B2-88A9BB2D137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AFD0A1E-091F-7057-9C79-035056A628DF}"/>
              </a:ext>
            </a:extLst>
          </p:cNvPr>
          <p:cNvSpPr/>
          <p:nvPr/>
        </p:nvSpPr>
        <p:spPr>
          <a:xfrm>
            <a:off x="4825394" y="107942"/>
            <a:ext cx="246817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PYTHON ECO SYSTEM</a:t>
            </a:r>
          </a:p>
        </p:txBody>
      </p:sp>
      <p:pic>
        <p:nvPicPr>
          <p:cNvPr id="5" name="Picture 4">
            <a:extLst>
              <a:ext uri="{FF2B5EF4-FFF2-40B4-BE49-F238E27FC236}">
                <a16:creationId xmlns:a16="http://schemas.microsoft.com/office/drawing/2014/main" id="{3566FB52-A9FE-E222-6AAC-682013B60CF7}"/>
              </a:ext>
            </a:extLst>
          </p:cNvPr>
          <p:cNvPicPr>
            <a:picLocks noChangeAspect="1"/>
          </p:cNvPicPr>
          <p:nvPr/>
        </p:nvPicPr>
        <p:blipFill>
          <a:blip r:embed="rId2">
            <a:extLst>
              <a:ext uri="{28A0092B-C50C-407E-A947-70E740481C1C}">
                <a14:useLocalDpi xmlns:a14="http://schemas.microsoft.com/office/drawing/2010/main" val="0"/>
              </a:ext>
            </a:extLst>
          </a:blip>
          <a:srcRect l="638" t="9929" r="23085" b="5816"/>
          <a:stretch>
            <a:fillRect/>
          </a:stretch>
        </p:blipFill>
        <p:spPr>
          <a:xfrm>
            <a:off x="768484" y="690664"/>
            <a:ext cx="9299643" cy="5778230"/>
          </a:xfrm>
          <a:prstGeom prst="rect">
            <a:avLst/>
          </a:prstGeom>
        </p:spPr>
      </p:pic>
    </p:spTree>
    <p:extLst>
      <p:ext uri="{BB962C8B-B14F-4D97-AF65-F5344CB8AC3E}">
        <p14:creationId xmlns:p14="http://schemas.microsoft.com/office/powerpoint/2010/main" val="292379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669FE-C767-49A0-9162-E4F562FEB71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0A11410-8504-19B1-B3A9-F63B3D20B57C}"/>
              </a:ext>
            </a:extLst>
          </p:cNvPr>
          <p:cNvSpPr/>
          <p:nvPr/>
        </p:nvSpPr>
        <p:spPr>
          <a:xfrm>
            <a:off x="4825394" y="107942"/>
            <a:ext cx="246817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PYTHON ECO SYSTEM</a:t>
            </a:r>
          </a:p>
        </p:txBody>
      </p:sp>
      <p:pic>
        <p:nvPicPr>
          <p:cNvPr id="4" name="Picture 3">
            <a:extLst>
              <a:ext uri="{FF2B5EF4-FFF2-40B4-BE49-F238E27FC236}">
                <a16:creationId xmlns:a16="http://schemas.microsoft.com/office/drawing/2014/main" id="{8E014E3C-A057-2DA8-27D4-459435D7F117}"/>
              </a:ext>
            </a:extLst>
          </p:cNvPr>
          <p:cNvPicPr>
            <a:picLocks noChangeAspect="1"/>
          </p:cNvPicPr>
          <p:nvPr/>
        </p:nvPicPr>
        <p:blipFill>
          <a:blip r:embed="rId2">
            <a:extLst>
              <a:ext uri="{28A0092B-C50C-407E-A947-70E740481C1C}">
                <a14:useLocalDpi xmlns:a14="http://schemas.microsoft.com/office/drawing/2010/main" val="0"/>
              </a:ext>
            </a:extLst>
          </a:blip>
          <a:srcRect t="7407" b="6100"/>
          <a:stretch>
            <a:fillRect/>
          </a:stretch>
        </p:blipFill>
        <p:spPr>
          <a:xfrm>
            <a:off x="0" y="585873"/>
            <a:ext cx="12192000" cy="5931659"/>
          </a:xfrm>
          <a:prstGeom prst="rect">
            <a:avLst/>
          </a:prstGeom>
        </p:spPr>
      </p:pic>
    </p:spTree>
    <p:extLst>
      <p:ext uri="{BB962C8B-B14F-4D97-AF65-F5344CB8AC3E}">
        <p14:creationId xmlns:p14="http://schemas.microsoft.com/office/powerpoint/2010/main" val="221047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E2479-52A4-97F6-335C-BDA94B2E9A4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AE6F047-C1F0-3AB5-6339-70AD5895B6FA}"/>
              </a:ext>
            </a:extLst>
          </p:cNvPr>
          <p:cNvSpPr/>
          <p:nvPr/>
        </p:nvSpPr>
        <p:spPr>
          <a:xfrm>
            <a:off x="5742671" y="107942"/>
            <a:ext cx="633508"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AIM</a:t>
            </a:r>
          </a:p>
        </p:txBody>
      </p:sp>
      <p:sp>
        <p:nvSpPr>
          <p:cNvPr id="6" name="TextBox 5">
            <a:extLst>
              <a:ext uri="{FF2B5EF4-FFF2-40B4-BE49-F238E27FC236}">
                <a16:creationId xmlns:a16="http://schemas.microsoft.com/office/drawing/2014/main" id="{A9CAE7B9-94D2-0C82-344D-774529286CC2}"/>
              </a:ext>
            </a:extLst>
          </p:cNvPr>
          <p:cNvSpPr txBox="1"/>
          <p:nvPr/>
        </p:nvSpPr>
        <p:spPr>
          <a:xfrm>
            <a:off x="502596" y="2486215"/>
            <a:ext cx="11186808" cy="1200329"/>
          </a:xfrm>
          <a:prstGeom prst="rect">
            <a:avLst/>
          </a:prstGeom>
          <a:noFill/>
        </p:spPr>
        <p:txBody>
          <a:bodyPr wrap="square">
            <a:spAutoFit/>
          </a:bodyPr>
          <a:lstStyle/>
          <a:p>
            <a:pPr marL="0" marR="0" algn="ctr">
              <a:buNone/>
            </a:pPr>
            <a:r>
              <a:rPr lang="en-GB" sz="2400" b="0" dirty="0">
                <a:solidFill>
                  <a:schemeClr val="tx1"/>
                </a:solidFill>
                <a:effectLst/>
              </a:rPr>
              <a:t>To introduce to the participants the latest advancements in Deep Learning technology.</a:t>
            </a:r>
            <a:endParaRPr lang="en-US" sz="2400" b="0" dirty="0">
              <a:solidFill>
                <a:schemeClr val="tx1"/>
              </a:solidFill>
              <a:effectLst/>
            </a:endParaRPr>
          </a:p>
          <a:p>
            <a:pPr marL="0" marR="0" algn="ctr">
              <a:buNone/>
            </a:pPr>
            <a:r>
              <a:rPr lang="en-GB" sz="2400" b="0" dirty="0">
                <a:solidFill>
                  <a:schemeClr val="tx1"/>
                </a:solidFill>
                <a:effectLst/>
              </a:rPr>
              <a:t>Explore and discuss various cutting edge Deep Learning frameworks like various CNNs,  GANs, NERFs, Transformers, Encoder Decoder Network</a:t>
            </a:r>
            <a:endParaRPr lang="en-US" sz="2400" b="0" dirty="0">
              <a:solidFill>
                <a:schemeClr val="tx1"/>
              </a:solidFill>
              <a:effectLst/>
            </a:endParaRPr>
          </a:p>
        </p:txBody>
      </p:sp>
    </p:spTree>
    <p:extLst>
      <p:ext uri="{BB962C8B-B14F-4D97-AF65-F5344CB8AC3E}">
        <p14:creationId xmlns:p14="http://schemas.microsoft.com/office/powerpoint/2010/main" val="1209179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FA1F3-A66E-B815-A119-38AAAD0629E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0D1ADA2-860E-65F4-2EFA-E490EFCEFEB1}"/>
              </a:ext>
            </a:extLst>
          </p:cNvPr>
          <p:cNvSpPr/>
          <p:nvPr/>
        </p:nvSpPr>
        <p:spPr>
          <a:xfrm>
            <a:off x="5390936" y="107942"/>
            <a:ext cx="1337097"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ANALYTICS</a:t>
            </a:r>
          </a:p>
        </p:txBody>
      </p:sp>
      <p:pic>
        <p:nvPicPr>
          <p:cNvPr id="5" name="Picture 4">
            <a:extLst>
              <a:ext uri="{FF2B5EF4-FFF2-40B4-BE49-F238E27FC236}">
                <a16:creationId xmlns:a16="http://schemas.microsoft.com/office/drawing/2014/main" id="{D1A1160C-3529-DE4B-02EC-95C456A5C916}"/>
              </a:ext>
            </a:extLst>
          </p:cNvPr>
          <p:cNvPicPr>
            <a:picLocks noChangeAspect="1"/>
          </p:cNvPicPr>
          <p:nvPr/>
        </p:nvPicPr>
        <p:blipFill>
          <a:blip r:embed="rId2">
            <a:extLst>
              <a:ext uri="{28A0092B-C50C-407E-A947-70E740481C1C}">
                <a14:useLocalDpi xmlns:a14="http://schemas.microsoft.com/office/drawing/2010/main" val="0"/>
              </a:ext>
            </a:extLst>
          </a:blip>
          <a:srcRect t="3404" b="5674"/>
          <a:stretch>
            <a:fillRect/>
          </a:stretch>
        </p:blipFill>
        <p:spPr>
          <a:xfrm>
            <a:off x="0" y="602177"/>
            <a:ext cx="12192000" cy="5963993"/>
          </a:xfrm>
          <a:prstGeom prst="rect">
            <a:avLst/>
          </a:prstGeom>
        </p:spPr>
      </p:pic>
    </p:spTree>
    <p:extLst>
      <p:ext uri="{BB962C8B-B14F-4D97-AF65-F5344CB8AC3E}">
        <p14:creationId xmlns:p14="http://schemas.microsoft.com/office/powerpoint/2010/main" val="877410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80EC9-3B03-3188-78FE-786A2D9A0D0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9BBA01-A49D-F1EA-DD6D-C5A886CD2C86}"/>
              </a:ext>
            </a:extLst>
          </p:cNvPr>
          <p:cNvSpPr/>
          <p:nvPr/>
        </p:nvSpPr>
        <p:spPr>
          <a:xfrm>
            <a:off x="3878830" y="107942"/>
            <a:ext cx="4361322"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WHERE DO DATA COME INTO PICTURE?</a:t>
            </a:r>
          </a:p>
        </p:txBody>
      </p:sp>
      <p:pic>
        <p:nvPicPr>
          <p:cNvPr id="4" name="Picture 3">
            <a:extLst>
              <a:ext uri="{FF2B5EF4-FFF2-40B4-BE49-F238E27FC236}">
                <a16:creationId xmlns:a16="http://schemas.microsoft.com/office/drawing/2014/main" id="{F59DE0F4-5C91-B1EB-D1C4-E7D83C01A7F0}"/>
              </a:ext>
            </a:extLst>
          </p:cNvPr>
          <p:cNvPicPr>
            <a:picLocks noChangeAspect="1"/>
          </p:cNvPicPr>
          <p:nvPr/>
        </p:nvPicPr>
        <p:blipFill>
          <a:blip r:embed="rId2">
            <a:extLst>
              <a:ext uri="{28A0092B-C50C-407E-A947-70E740481C1C}">
                <a14:useLocalDpi xmlns:a14="http://schemas.microsoft.com/office/drawing/2010/main" val="0"/>
              </a:ext>
            </a:extLst>
          </a:blip>
          <a:srcRect t="18158" b="4964"/>
          <a:stretch>
            <a:fillRect/>
          </a:stretch>
        </p:blipFill>
        <p:spPr>
          <a:xfrm>
            <a:off x="0" y="1215958"/>
            <a:ext cx="12192000" cy="4961106"/>
          </a:xfrm>
          <a:prstGeom prst="rect">
            <a:avLst/>
          </a:prstGeom>
        </p:spPr>
      </p:pic>
    </p:spTree>
    <p:extLst>
      <p:ext uri="{BB962C8B-B14F-4D97-AF65-F5344CB8AC3E}">
        <p14:creationId xmlns:p14="http://schemas.microsoft.com/office/powerpoint/2010/main" val="2111332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86F9B-D54D-3A7C-35F1-01DCCCC1143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42ED8E-1309-7057-6209-DAA5E6D0C0B9}"/>
              </a:ext>
            </a:extLst>
          </p:cNvPr>
          <p:cNvSpPr/>
          <p:nvPr/>
        </p:nvSpPr>
        <p:spPr>
          <a:xfrm>
            <a:off x="4869777" y="107942"/>
            <a:ext cx="2379434"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MACHINE LEARNING</a:t>
            </a:r>
          </a:p>
        </p:txBody>
      </p:sp>
      <p:pic>
        <p:nvPicPr>
          <p:cNvPr id="5" name="Picture 4">
            <a:extLst>
              <a:ext uri="{FF2B5EF4-FFF2-40B4-BE49-F238E27FC236}">
                <a16:creationId xmlns:a16="http://schemas.microsoft.com/office/drawing/2014/main" id="{F952813F-EF74-5825-A312-F77ED679FE12}"/>
              </a:ext>
            </a:extLst>
          </p:cNvPr>
          <p:cNvPicPr>
            <a:picLocks noChangeAspect="1"/>
          </p:cNvPicPr>
          <p:nvPr/>
        </p:nvPicPr>
        <p:blipFill>
          <a:blip r:embed="rId2">
            <a:extLst>
              <a:ext uri="{28A0092B-C50C-407E-A947-70E740481C1C}">
                <a14:useLocalDpi xmlns:a14="http://schemas.microsoft.com/office/drawing/2010/main" val="0"/>
              </a:ext>
            </a:extLst>
          </a:blip>
          <a:srcRect b="8172"/>
          <a:stretch>
            <a:fillRect/>
          </a:stretch>
        </p:blipFill>
        <p:spPr>
          <a:xfrm>
            <a:off x="0" y="640750"/>
            <a:ext cx="12192000" cy="5341761"/>
          </a:xfrm>
          <a:prstGeom prst="rect">
            <a:avLst/>
          </a:prstGeom>
        </p:spPr>
      </p:pic>
    </p:spTree>
    <p:extLst>
      <p:ext uri="{BB962C8B-B14F-4D97-AF65-F5344CB8AC3E}">
        <p14:creationId xmlns:p14="http://schemas.microsoft.com/office/powerpoint/2010/main" val="413822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33CEB-6780-A423-DBA0-7C2545DAB62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5500D6B-482B-34C9-E25C-CDB4C71A706B}"/>
              </a:ext>
            </a:extLst>
          </p:cNvPr>
          <p:cNvSpPr/>
          <p:nvPr/>
        </p:nvSpPr>
        <p:spPr>
          <a:xfrm>
            <a:off x="4869777" y="107942"/>
            <a:ext cx="2379434"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MACHINE LEARNING</a:t>
            </a:r>
          </a:p>
        </p:txBody>
      </p:sp>
      <p:pic>
        <p:nvPicPr>
          <p:cNvPr id="4" name="Picture 3">
            <a:extLst>
              <a:ext uri="{FF2B5EF4-FFF2-40B4-BE49-F238E27FC236}">
                <a16:creationId xmlns:a16="http://schemas.microsoft.com/office/drawing/2014/main" id="{DF326296-DA37-237A-5322-BD3B4E47276C}"/>
              </a:ext>
            </a:extLst>
          </p:cNvPr>
          <p:cNvPicPr>
            <a:picLocks noChangeAspect="1"/>
          </p:cNvPicPr>
          <p:nvPr/>
        </p:nvPicPr>
        <p:blipFill>
          <a:blip r:embed="rId2">
            <a:extLst>
              <a:ext uri="{28A0092B-C50C-407E-A947-70E740481C1C}">
                <a14:useLocalDpi xmlns:a14="http://schemas.microsoft.com/office/drawing/2010/main" val="0"/>
              </a:ext>
            </a:extLst>
          </a:blip>
          <a:srcRect t="20709" r="6888"/>
          <a:stretch>
            <a:fillRect/>
          </a:stretch>
        </p:blipFill>
        <p:spPr>
          <a:xfrm>
            <a:off x="165370" y="1089498"/>
            <a:ext cx="11352179" cy="5437762"/>
          </a:xfrm>
          <a:prstGeom prst="rect">
            <a:avLst/>
          </a:prstGeom>
        </p:spPr>
      </p:pic>
    </p:spTree>
    <p:extLst>
      <p:ext uri="{BB962C8B-B14F-4D97-AF65-F5344CB8AC3E}">
        <p14:creationId xmlns:p14="http://schemas.microsoft.com/office/powerpoint/2010/main" val="440800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E014F-234C-ED21-D267-3E3EF6376D8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1EF3281-CE94-AEB1-CB72-AB032B6426B1}"/>
              </a:ext>
            </a:extLst>
          </p:cNvPr>
          <p:cNvSpPr/>
          <p:nvPr/>
        </p:nvSpPr>
        <p:spPr>
          <a:xfrm>
            <a:off x="4869777" y="107942"/>
            <a:ext cx="2379434"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MACHINE LEARNING</a:t>
            </a:r>
          </a:p>
        </p:txBody>
      </p:sp>
      <p:pic>
        <p:nvPicPr>
          <p:cNvPr id="5" name="Picture 4">
            <a:extLst>
              <a:ext uri="{FF2B5EF4-FFF2-40B4-BE49-F238E27FC236}">
                <a16:creationId xmlns:a16="http://schemas.microsoft.com/office/drawing/2014/main" id="{DFEE755C-EC6D-1FAA-EB7A-EDB4DD8F2A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7593" y="730790"/>
            <a:ext cx="9786024" cy="5504638"/>
          </a:xfrm>
          <a:prstGeom prst="rect">
            <a:avLst/>
          </a:prstGeom>
        </p:spPr>
      </p:pic>
      <p:sp>
        <p:nvSpPr>
          <p:cNvPr id="6" name="TextBox 5">
            <a:extLst>
              <a:ext uri="{FF2B5EF4-FFF2-40B4-BE49-F238E27FC236}">
                <a16:creationId xmlns:a16="http://schemas.microsoft.com/office/drawing/2014/main" id="{7D46BA36-1D00-B81A-47A3-C29878AA897E}"/>
              </a:ext>
            </a:extLst>
          </p:cNvPr>
          <p:cNvSpPr txBox="1"/>
          <p:nvPr/>
        </p:nvSpPr>
        <p:spPr>
          <a:xfrm>
            <a:off x="7834006" y="4850753"/>
            <a:ext cx="3200401" cy="1477328"/>
          </a:xfrm>
          <a:prstGeom prst="rect">
            <a:avLst/>
          </a:prstGeom>
          <a:noFill/>
        </p:spPr>
        <p:txBody>
          <a:bodyPr wrap="square" rtlCol="0">
            <a:spAutoFit/>
          </a:bodyPr>
          <a:lstStyle/>
          <a:p>
            <a:r>
              <a:rPr lang="en-US" b="1" i="1" u="sng" dirty="0">
                <a:solidFill>
                  <a:srgbClr val="C00000"/>
                </a:solidFill>
                <a:effectLst>
                  <a:outerShdw blurRad="38100" dist="38100" dir="2700000" algn="tl">
                    <a:srgbClr val="000000">
                      <a:alpha val="43137"/>
                    </a:srgbClr>
                  </a:outerShdw>
                </a:effectLst>
              </a:rPr>
              <a:t>Reinforcement Key Elements</a:t>
            </a:r>
            <a:r>
              <a:rPr lang="en-US" dirty="0"/>
              <a:t>:</a:t>
            </a:r>
          </a:p>
          <a:p>
            <a:pPr marL="285750" indent="-285750">
              <a:buFontTx/>
              <a:buChar char="-"/>
            </a:pPr>
            <a:r>
              <a:rPr lang="en-US" dirty="0"/>
              <a:t>Agent</a:t>
            </a:r>
          </a:p>
          <a:p>
            <a:pPr marL="285750" indent="-285750">
              <a:buFontTx/>
              <a:buChar char="-"/>
            </a:pPr>
            <a:r>
              <a:rPr lang="en-US" dirty="0"/>
              <a:t>Environment</a:t>
            </a:r>
          </a:p>
          <a:p>
            <a:pPr marL="285750" indent="-285750">
              <a:buFontTx/>
              <a:buChar char="-"/>
            </a:pPr>
            <a:r>
              <a:rPr lang="en-US" dirty="0"/>
              <a:t>State</a:t>
            </a:r>
          </a:p>
          <a:p>
            <a:pPr marL="285750" indent="-285750">
              <a:buFontTx/>
              <a:buChar char="-"/>
            </a:pPr>
            <a:r>
              <a:rPr lang="en-US" dirty="0"/>
              <a:t>Reward</a:t>
            </a:r>
          </a:p>
        </p:txBody>
      </p:sp>
    </p:spTree>
    <p:extLst>
      <p:ext uri="{BB962C8B-B14F-4D97-AF65-F5344CB8AC3E}">
        <p14:creationId xmlns:p14="http://schemas.microsoft.com/office/powerpoint/2010/main" val="4082864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759" y="939526"/>
            <a:ext cx="7586154" cy="5284814"/>
          </a:xfrm>
          <a:prstGeom prst="rect">
            <a:avLst/>
          </a:prstGeom>
        </p:spPr>
      </p:pic>
      <p:sp>
        <p:nvSpPr>
          <p:cNvPr id="2" name="Rectangle 1"/>
          <p:cNvSpPr/>
          <p:nvPr/>
        </p:nvSpPr>
        <p:spPr>
          <a:xfrm>
            <a:off x="3510970" y="107942"/>
            <a:ext cx="5096909"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LIMITATION OF PROCESSING SYS IN 80’s &amp; 90’s</a:t>
            </a:r>
          </a:p>
        </p:txBody>
      </p:sp>
    </p:spTree>
    <p:extLst>
      <p:ext uri="{BB962C8B-B14F-4D97-AF65-F5344CB8AC3E}">
        <p14:creationId xmlns:p14="http://schemas.microsoft.com/office/powerpoint/2010/main" val="1100318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50573"/>
            <a:ext cx="12192000" cy="5379813"/>
          </a:xfrm>
          <a:prstGeom prst="rect">
            <a:avLst/>
          </a:prstGeom>
        </p:spPr>
      </p:pic>
      <p:sp>
        <p:nvSpPr>
          <p:cNvPr id="4" name="Rectangle 3"/>
          <p:cNvSpPr/>
          <p:nvPr/>
        </p:nvSpPr>
        <p:spPr>
          <a:xfrm>
            <a:off x="3310128" y="109728"/>
            <a:ext cx="5121571"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STORAGE SIZE AVAILABILITY OVER PD OF TIME</a:t>
            </a:r>
          </a:p>
        </p:txBody>
      </p:sp>
    </p:spTree>
    <p:extLst>
      <p:ext uri="{BB962C8B-B14F-4D97-AF65-F5344CB8AC3E}">
        <p14:creationId xmlns:p14="http://schemas.microsoft.com/office/powerpoint/2010/main" val="222148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23873"/>
            <a:ext cx="12192000" cy="5505198"/>
          </a:xfrm>
          <a:prstGeom prst="rect">
            <a:avLst/>
          </a:prstGeom>
        </p:spPr>
      </p:pic>
      <p:sp>
        <p:nvSpPr>
          <p:cNvPr id="5" name="Rectangle 4"/>
          <p:cNvSpPr/>
          <p:nvPr/>
        </p:nvSpPr>
        <p:spPr>
          <a:xfrm>
            <a:off x="3310128" y="109728"/>
            <a:ext cx="5121571"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STORAGE SIZE AVAILABILITY OVER PD OF TIME</a:t>
            </a:r>
          </a:p>
        </p:txBody>
      </p:sp>
    </p:spTree>
    <p:extLst>
      <p:ext uri="{BB962C8B-B14F-4D97-AF65-F5344CB8AC3E}">
        <p14:creationId xmlns:p14="http://schemas.microsoft.com/office/powerpoint/2010/main" val="114973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 y="1096088"/>
            <a:ext cx="12192000" cy="5305904"/>
          </a:xfrm>
          <a:prstGeom prst="rect">
            <a:avLst/>
          </a:prstGeom>
        </p:spPr>
      </p:pic>
      <p:sp>
        <p:nvSpPr>
          <p:cNvPr id="4" name="Rectangle 3"/>
          <p:cNvSpPr/>
          <p:nvPr/>
        </p:nvSpPr>
        <p:spPr>
          <a:xfrm>
            <a:off x="3873709" y="117086"/>
            <a:ext cx="4316567"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LOG DECREASE IN COST OF HARDRIVES</a:t>
            </a:r>
          </a:p>
        </p:txBody>
      </p:sp>
    </p:spTree>
    <p:extLst>
      <p:ext uri="{BB962C8B-B14F-4D97-AF65-F5344CB8AC3E}">
        <p14:creationId xmlns:p14="http://schemas.microsoft.com/office/powerpoint/2010/main" val="4244757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3060" y="924156"/>
            <a:ext cx="8910788" cy="5860692"/>
          </a:xfrm>
          <a:prstGeom prst="rect">
            <a:avLst/>
          </a:prstGeom>
        </p:spPr>
      </p:pic>
      <p:sp>
        <p:nvSpPr>
          <p:cNvPr id="5" name="TextBox 4"/>
          <p:cNvSpPr txBox="1"/>
          <p:nvPr/>
        </p:nvSpPr>
        <p:spPr>
          <a:xfrm>
            <a:off x="9966960" y="2734056"/>
            <a:ext cx="1947672" cy="1200329"/>
          </a:xfrm>
          <a:prstGeom prst="rect">
            <a:avLst/>
          </a:prstGeom>
          <a:noFill/>
        </p:spPr>
        <p:txBody>
          <a:bodyPr wrap="square" rtlCol="0">
            <a:spAutoFit/>
          </a:bodyPr>
          <a:lstStyle/>
          <a:p>
            <a:pPr algn="just"/>
            <a:r>
              <a:rPr lang="en-US" b="1" dirty="0" err="1">
                <a:solidFill>
                  <a:prstClr val="black"/>
                </a:solidFill>
              </a:rPr>
              <a:t>Approx</a:t>
            </a:r>
            <a:r>
              <a:rPr lang="en-US" b="1" dirty="0">
                <a:solidFill>
                  <a:prstClr val="black"/>
                </a:solidFill>
              </a:rPr>
              <a:t> </a:t>
            </a:r>
            <a:r>
              <a:rPr lang="en-US" dirty="0">
                <a:solidFill>
                  <a:prstClr val="black"/>
                </a:solidFill>
              </a:rPr>
              <a:t>– 2000 USD storage</a:t>
            </a:r>
          </a:p>
          <a:p>
            <a:pPr algn="just"/>
            <a:r>
              <a:rPr lang="en-US" dirty="0">
                <a:solidFill>
                  <a:prstClr val="black"/>
                </a:solidFill>
              </a:rPr>
              <a:t>&amp; 2000 USD retrieval</a:t>
            </a:r>
          </a:p>
        </p:txBody>
      </p:sp>
      <p:sp>
        <p:nvSpPr>
          <p:cNvPr id="2" name="Rectangle 1"/>
          <p:cNvSpPr/>
          <p:nvPr/>
        </p:nvSpPr>
        <p:spPr>
          <a:xfrm>
            <a:off x="4149936" y="89654"/>
            <a:ext cx="3217035"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DNA STORAGE &amp; RETRIEVAL </a:t>
            </a:r>
          </a:p>
        </p:txBody>
      </p:sp>
    </p:spTree>
    <p:extLst>
      <p:ext uri="{BB962C8B-B14F-4D97-AF65-F5344CB8AC3E}">
        <p14:creationId xmlns:p14="http://schemas.microsoft.com/office/powerpoint/2010/main" val="211990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C5727-7D1F-4696-CEE4-65655FA7B08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337B49D-389D-01E8-EE94-FFFE0420ABC4}"/>
              </a:ext>
            </a:extLst>
          </p:cNvPr>
          <p:cNvSpPr/>
          <p:nvPr/>
        </p:nvSpPr>
        <p:spPr>
          <a:xfrm>
            <a:off x="5037927" y="107942"/>
            <a:ext cx="204299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COURSE OUTLINE</a:t>
            </a:r>
          </a:p>
        </p:txBody>
      </p:sp>
      <p:graphicFrame>
        <p:nvGraphicFramePr>
          <p:cNvPr id="3" name="Table 2">
            <a:extLst>
              <a:ext uri="{FF2B5EF4-FFF2-40B4-BE49-F238E27FC236}">
                <a16:creationId xmlns:a16="http://schemas.microsoft.com/office/drawing/2014/main" id="{CDD0365E-2288-6E64-FB37-406DA9E6A7FD}"/>
              </a:ext>
            </a:extLst>
          </p:cNvPr>
          <p:cNvGraphicFramePr>
            <a:graphicFrameLocks noGrp="1"/>
          </p:cNvGraphicFramePr>
          <p:nvPr>
            <p:extLst>
              <p:ext uri="{D42A27DB-BD31-4B8C-83A1-F6EECF244321}">
                <p14:modId xmlns:p14="http://schemas.microsoft.com/office/powerpoint/2010/main" val="3716741608"/>
              </p:ext>
            </p:extLst>
          </p:nvPr>
        </p:nvGraphicFramePr>
        <p:xfrm>
          <a:off x="972768" y="1478605"/>
          <a:ext cx="10739336" cy="2801890"/>
        </p:xfrm>
        <a:graphic>
          <a:graphicData uri="http://schemas.openxmlformats.org/drawingml/2006/table">
            <a:tbl>
              <a:tblPr firstRow="1" firstCol="1" bandRow="1" bandCol="1">
                <a:tableStyleId>{5C22544A-7EE6-4342-B048-85BDC9FD1C3A}</a:tableStyleId>
              </a:tblPr>
              <a:tblGrid>
                <a:gridCol w="2130356">
                  <a:extLst>
                    <a:ext uri="{9D8B030D-6E8A-4147-A177-3AD203B41FA5}">
                      <a16:colId xmlns:a16="http://schemas.microsoft.com/office/drawing/2014/main" val="2946340838"/>
                    </a:ext>
                  </a:extLst>
                </a:gridCol>
                <a:gridCol w="8608980">
                  <a:extLst>
                    <a:ext uri="{9D8B030D-6E8A-4147-A177-3AD203B41FA5}">
                      <a16:colId xmlns:a16="http://schemas.microsoft.com/office/drawing/2014/main" val="2046726976"/>
                    </a:ext>
                  </a:extLst>
                </a:gridCol>
              </a:tblGrid>
              <a:tr h="622570">
                <a:tc>
                  <a:txBody>
                    <a:bodyPr/>
                    <a:lstStyle/>
                    <a:p>
                      <a:pPr marL="0" marR="0">
                        <a:spcBef>
                          <a:spcPts val="200"/>
                        </a:spcBef>
                        <a:spcAft>
                          <a:spcPts val="200"/>
                        </a:spcAft>
                        <a:buNone/>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Guideline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buNone/>
                      </a:pPr>
                      <a:r>
                        <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References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4189944"/>
                  </a:ext>
                </a:extLst>
              </a:tr>
              <a:tr h="1538081">
                <a:tc>
                  <a:txBody>
                    <a:bodyPr/>
                    <a:lstStyle/>
                    <a:p>
                      <a:pPr marL="0" marR="0">
                        <a:spcBef>
                          <a:spcPts val="200"/>
                        </a:spcBef>
                        <a:spcAft>
                          <a:spcPts val="200"/>
                        </a:spcAft>
                        <a:buNone/>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000" b="0" dirty="0">
                          <a:solidFill>
                            <a:schemeClr val="tx1"/>
                          </a:solidFill>
                          <a:effectLst/>
                        </a:rPr>
                        <a:t>Textbook (or Laboratory Manual for Laboratory Courses)</a:t>
                      </a:r>
                      <a:endParaRPr lang="en-US" sz="20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nSpc>
                          <a:spcPct val="115000"/>
                        </a:lnSpc>
                        <a:buFont typeface="Symbol" panose="05050102010706020507" pitchFamily="18" charset="2"/>
                        <a:buNone/>
                      </a:pPr>
                      <a:r>
                        <a:rPr lang="en-US" sz="2000" b="0" dirty="0">
                          <a:solidFill>
                            <a:schemeClr val="tx1"/>
                          </a:solidFill>
                          <a:effectLst/>
                        </a:rPr>
                        <a:t>Chollet, F. (2021). Deep learning with Python. Manning Publications, </a:t>
                      </a:r>
                    </a:p>
                    <a:p>
                      <a:pPr marL="0" marR="0">
                        <a:buNone/>
                      </a:pPr>
                      <a:r>
                        <a:rPr lang="en-US" sz="2000" b="0" dirty="0">
                          <a:solidFill>
                            <a:schemeClr val="tx1"/>
                          </a:solidFill>
                          <a:effectLst/>
                        </a:rPr>
                        <a:t>Han, J. et all. (2011). </a:t>
                      </a:r>
                    </a:p>
                    <a:p>
                      <a:pPr marL="0" marR="0" lvl="0" indent="0">
                        <a:buFont typeface="Symbol" panose="05050102010706020507" pitchFamily="18" charset="2"/>
                        <a:buNone/>
                      </a:pPr>
                      <a:r>
                        <a:rPr lang="en-US" sz="2000" b="0" dirty="0">
                          <a:solidFill>
                            <a:schemeClr val="tx1"/>
                          </a:solidFill>
                          <a:effectLst/>
                        </a:rPr>
                        <a:t>Data mining: Concepts and techniques (3rd ed.). Morgan Kaufmann</a:t>
                      </a:r>
                    </a:p>
                    <a:p>
                      <a:pPr marL="0" marR="0" lvl="0" indent="0">
                        <a:buFont typeface="Symbol" panose="05050102010706020507" pitchFamily="18" charset="2"/>
                        <a:buNone/>
                      </a:pPr>
                      <a:r>
                        <a:rPr lang="en-US" sz="2000" b="0" dirty="0">
                          <a:solidFill>
                            <a:schemeClr val="tx1"/>
                          </a:solidFill>
                          <a:effectLst/>
                        </a:rPr>
                        <a:t>Deep Learning for Computer Vision with Python. Adrian Rosebrock</a:t>
                      </a:r>
                    </a:p>
                    <a:p>
                      <a:pPr marL="0" marR="0">
                        <a:buNone/>
                      </a:pPr>
                      <a:r>
                        <a:rPr lang="en-US" sz="2000" b="0" dirty="0">
                          <a:solidFill>
                            <a:schemeClr val="tx1"/>
                          </a:solidFill>
                          <a:effectLst/>
                        </a:rPr>
                        <a:t> </a:t>
                      </a:r>
                      <a:endParaRPr lang="en-US" sz="20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205636"/>
                  </a:ext>
                </a:extLst>
              </a:tr>
              <a:tr h="327580">
                <a:tc>
                  <a:txBody>
                    <a:bodyPr/>
                    <a:lstStyle/>
                    <a:p>
                      <a:pPr marL="0" marR="0">
                        <a:spcBef>
                          <a:spcPts val="200"/>
                        </a:spcBef>
                        <a:spcAft>
                          <a:spcPts val="200"/>
                        </a:spcAft>
                        <a:buNone/>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2000" b="0">
                          <a:solidFill>
                            <a:schemeClr val="tx1"/>
                          </a:solidFill>
                          <a:effectLst/>
                        </a:rPr>
                        <a:t>Reference Material</a:t>
                      </a:r>
                      <a:endParaRPr lang="en-US" sz="20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buNone/>
                      </a:pPr>
                      <a:r>
                        <a:rPr lang="en-US" sz="2000" b="0" dirty="0">
                          <a:solidFill>
                            <a:schemeClr val="tx1"/>
                          </a:solidFill>
                          <a:effectLst/>
                          <a:hlinkClick r:id="rId2"/>
                        </a:rPr>
                        <a:t>https://machinelearningmastery.com</a:t>
                      </a:r>
                      <a:endParaRPr lang="en-US" sz="2000" b="0" dirty="0">
                        <a:solidFill>
                          <a:schemeClr val="tx1"/>
                        </a:solidFill>
                        <a:effectLst/>
                      </a:endParaRPr>
                    </a:p>
                    <a:p>
                      <a:pPr marL="0" marR="0">
                        <a:buNone/>
                      </a:pPr>
                      <a:r>
                        <a:rPr lang="en-US" sz="2000" b="0" i="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Medium Articles and Other Research Papers on the Subject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33666"/>
                  </a:ext>
                </a:extLst>
              </a:tr>
            </a:tbl>
          </a:graphicData>
        </a:graphic>
      </p:graphicFrame>
    </p:spTree>
    <p:extLst>
      <p:ext uri="{BB962C8B-B14F-4D97-AF65-F5344CB8AC3E}">
        <p14:creationId xmlns:p14="http://schemas.microsoft.com/office/powerpoint/2010/main" val="3587553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3918" y="676552"/>
            <a:ext cx="9186962" cy="5738360"/>
          </a:xfrm>
          <a:prstGeom prst="rect">
            <a:avLst/>
          </a:prstGeom>
        </p:spPr>
      </p:pic>
      <p:sp>
        <p:nvSpPr>
          <p:cNvPr id="4" name="Rectangle 3"/>
          <p:cNvSpPr/>
          <p:nvPr/>
        </p:nvSpPr>
        <p:spPr>
          <a:xfrm>
            <a:off x="4258882" y="117086"/>
            <a:ext cx="3217035"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DNA STORAGE &amp; RETRIEVAL </a:t>
            </a:r>
          </a:p>
        </p:txBody>
      </p:sp>
    </p:spTree>
    <p:extLst>
      <p:ext uri="{BB962C8B-B14F-4D97-AF65-F5344CB8AC3E}">
        <p14:creationId xmlns:p14="http://schemas.microsoft.com/office/powerpoint/2010/main" val="3581199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880" y="932857"/>
            <a:ext cx="11585448" cy="5557570"/>
          </a:xfrm>
          <a:prstGeom prst="rect">
            <a:avLst/>
          </a:prstGeom>
        </p:spPr>
      </p:pic>
      <p:sp>
        <p:nvSpPr>
          <p:cNvPr id="2" name="Rectangle 1"/>
          <p:cNvSpPr/>
          <p:nvPr/>
        </p:nvSpPr>
        <p:spPr>
          <a:xfrm>
            <a:off x="3222883" y="98798"/>
            <a:ext cx="5855962"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ACCELERATING PACE OF COMPUTING (MOORES LAW)</a:t>
            </a:r>
          </a:p>
        </p:txBody>
      </p:sp>
    </p:spTree>
    <p:extLst>
      <p:ext uri="{BB962C8B-B14F-4D97-AF65-F5344CB8AC3E}">
        <p14:creationId xmlns:p14="http://schemas.microsoft.com/office/powerpoint/2010/main" val="3690274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110"/>
          <a:stretch/>
        </p:blipFill>
        <p:spPr>
          <a:xfrm>
            <a:off x="121920" y="591347"/>
            <a:ext cx="12192000" cy="6266653"/>
          </a:xfrm>
          <a:prstGeom prst="rect">
            <a:avLst/>
          </a:prstGeom>
        </p:spPr>
      </p:pic>
      <p:sp>
        <p:nvSpPr>
          <p:cNvPr id="3" name="Rectangle 2"/>
          <p:cNvSpPr/>
          <p:nvPr/>
        </p:nvSpPr>
        <p:spPr>
          <a:xfrm>
            <a:off x="3611881" y="98798"/>
            <a:ext cx="5042722"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TRADITIONAL MACHINE LEARNING PROBLEM</a:t>
            </a:r>
          </a:p>
        </p:txBody>
      </p:sp>
    </p:spTree>
    <p:extLst>
      <p:ext uri="{BB962C8B-B14F-4D97-AF65-F5344CB8AC3E}">
        <p14:creationId xmlns:p14="http://schemas.microsoft.com/office/powerpoint/2010/main" val="2783263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799533"/>
            <a:ext cx="10957560" cy="6058467"/>
          </a:xfrm>
          <a:prstGeom prst="rect">
            <a:avLst/>
          </a:prstGeom>
        </p:spPr>
      </p:pic>
      <p:sp>
        <p:nvSpPr>
          <p:cNvPr id="3" name="Rectangle 2"/>
          <p:cNvSpPr/>
          <p:nvPr/>
        </p:nvSpPr>
        <p:spPr>
          <a:xfrm>
            <a:off x="3611881" y="98798"/>
            <a:ext cx="5042722"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TRADITIONAL MACHINE LEARNING PROBLEM</a:t>
            </a:r>
          </a:p>
        </p:txBody>
      </p:sp>
    </p:spTree>
    <p:extLst>
      <p:ext uri="{BB962C8B-B14F-4D97-AF65-F5344CB8AC3E}">
        <p14:creationId xmlns:p14="http://schemas.microsoft.com/office/powerpoint/2010/main" val="3772905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9120" y="1049733"/>
            <a:ext cx="11125200" cy="5808267"/>
          </a:xfrm>
          <a:prstGeom prst="rect">
            <a:avLst/>
          </a:prstGeom>
        </p:spPr>
      </p:pic>
      <p:sp>
        <p:nvSpPr>
          <p:cNvPr id="3" name="Rectangle 2"/>
          <p:cNvSpPr/>
          <p:nvPr/>
        </p:nvSpPr>
        <p:spPr>
          <a:xfrm>
            <a:off x="3611881" y="98798"/>
            <a:ext cx="5042722"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TRADITIONAL MACHINE LEARNING PROBLEM</a:t>
            </a:r>
          </a:p>
        </p:txBody>
      </p:sp>
    </p:spTree>
    <p:extLst>
      <p:ext uri="{BB962C8B-B14F-4D97-AF65-F5344CB8AC3E}">
        <p14:creationId xmlns:p14="http://schemas.microsoft.com/office/powerpoint/2010/main" val="1426023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6760" y="1041589"/>
            <a:ext cx="10728960" cy="5816411"/>
          </a:xfrm>
          <a:prstGeom prst="rect">
            <a:avLst/>
          </a:prstGeom>
        </p:spPr>
      </p:pic>
      <p:sp>
        <p:nvSpPr>
          <p:cNvPr id="3" name="Rectangle 2"/>
          <p:cNvSpPr/>
          <p:nvPr/>
        </p:nvSpPr>
        <p:spPr>
          <a:xfrm>
            <a:off x="3611881" y="98798"/>
            <a:ext cx="5042722"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TRADITIONAL MACHINE LEARNING PROBLEM</a:t>
            </a:r>
          </a:p>
        </p:txBody>
      </p:sp>
    </p:spTree>
    <p:extLst>
      <p:ext uri="{BB962C8B-B14F-4D97-AF65-F5344CB8AC3E}">
        <p14:creationId xmlns:p14="http://schemas.microsoft.com/office/powerpoint/2010/main" val="3829960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0080" y="1205311"/>
            <a:ext cx="11003280" cy="5652689"/>
          </a:xfrm>
          <a:prstGeom prst="rect">
            <a:avLst/>
          </a:prstGeom>
        </p:spPr>
      </p:pic>
      <p:sp>
        <p:nvSpPr>
          <p:cNvPr id="3" name="Rectangle 2"/>
          <p:cNvSpPr/>
          <p:nvPr/>
        </p:nvSpPr>
        <p:spPr>
          <a:xfrm>
            <a:off x="3611881" y="98798"/>
            <a:ext cx="5042722"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TRADITIONAL MACHINE LEARNING PROBLEM</a:t>
            </a:r>
          </a:p>
        </p:txBody>
      </p:sp>
    </p:spTree>
    <p:extLst>
      <p:ext uri="{BB962C8B-B14F-4D97-AF65-F5344CB8AC3E}">
        <p14:creationId xmlns:p14="http://schemas.microsoft.com/office/powerpoint/2010/main" val="2323066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560" y="1023335"/>
            <a:ext cx="10759440" cy="5834665"/>
          </a:xfrm>
          <a:prstGeom prst="rect">
            <a:avLst/>
          </a:prstGeom>
        </p:spPr>
      </p:pic>
      <p:sp>
        <p:nvSpPr>
          <p:cNvPr id="3" name="Rectangle 2"/>
          <p:cNvSpPr/>
          <p:nvPr/>
        </p:nvSpPr>
        <p:spPr>
          <a:xfrm>
            <a:off x="3611881" y="98798"/>
            <a:ext cx="5042722"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TRADITIONAL MACHINE LEARNING PROBLEM</a:t>
            </a:r>
          </a:p>
        </p:txBody>
      </p:sp>
    </p:spTree>
    <p:extLst>
      <p:ext uri="{BB962C8B-B14F-4D97-AF65-F5344CB8AC3E}">
        <p14:creationId xmlns:p14="http://schemas.microsoft.com/office/powerpoint/2010/main" val="1059614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2D7E0-BD80-F874-7D7F-95CDB95B4F5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946E1F3-E072-41AB-9B20-CC9752409491}"/>
              </a:ext>
            </a:extLst>
          </p:cNvPr>
          <p:cNvSpPr/>
          <p:nvPr/>
        </p:nvSpPr>
        <p:spPr>
          <a:xfrm>
            <a:off x="2957209" y="38912"/>
            <a:ext cx="6886533"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LOGISTIC REGRESSION – MACHINE LEARNING BASE LINE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79975F-9975-EFFA-5173-2D294779DE3D}"/>
                  </a:ext>
                </a:extLst>
              </p:cNvPr>
              <p:cNvSpPr txBox="1"/>
              <p:nvPr/>
            </p:nvSpPr>
            <p:spPr>
              <a:xfrm>
                <a:off x="1475361" y="661189"/>
                <a:ext cx="9241277" cy="6816610"/>
              </a:xfrm>
              <a:prstGeom prst="rect">
                <a:avLst/>
              </a:prstGeom>
              <a:noFill/>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pPr>
                  <a:lnSpc>
                    <a:spcPct val="114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e>
                          </m:d>
                        </m:den>
                      </m:f>
                    </m:oMath>
                  </m:oMathPara>
                </a14:m>
                <a:endParaRPr lang="en-US" b="0" dirty="0"/>
              </a:p>
              <a:p>
                <a:pPr>
                  <a:lnSpc>
                    <a:spcPct val="114000"/>
                  </a:lnSpc>
                </a:pPr>
                <a:endParaRPr lang="en-US" dirty="0"/>
              </a:p>
              <a:p>
                <a:pPr>
                  <a:lnSpc>
                    <a:spcPct val="114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e>
                          </m:func>
                        </m:e>
                      </m:d>
                    </m:oMath>
                  </m:oMathPara>
                </a14:m>
                <a:endParaRPr lang="en-US" b="0" dirty="0"/>
              </a:p>
              <a:p>
                <a:pPr>
                  <a:lnSpc>
                    <a:spcPct val="114000"/>
                  </a:lnSpc>
                </a:pPr>
                <a:endParaRPr lang="en-US" dirty="0"/>
              </a:p>
              <a:p>
                <a:pPr>
                  <a:lnSpc>
                    <a:spcPct val="114000"/>
                  </a:lnSpc>
                </a:pPr>
                <a:r>
                  <a:rPr lang="en-US" dirty="0"/>
                  <a:t>For N Samples :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d>
                          </m:e>
                        </m:func>
                      </m:e>
                    </m:d>
                  </m:oMath>
                </a14:m>
                <a:endParaRPr lang="en-US" b="0" dirty="0"/>
              </a:p>
              <a:p>
                <a:pPr>
                  <a:lnSpc>
                    <a:spcPct val="114000"/>
                  </a:lnSpc>
                </a:pPr>
                <a:endParaRPr lang="en-US" dirty="0"/>
              </a:p>
              <a:p>
                <a:pPr>
                  <a:lnSpc>
                    <a:spcPct val="114000"/>
                  </a:lnSpc>
                </a:pPr>
                <a:r>
                  <a:rPr lang="en-US" b="0" dirty="0"/>
                  <a:t>We want: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num>
                      <m:den>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𝑦</m:t>
                            </m:r>
                          </m:num>
                          <m:den>
                            <m:r>
                              <a:rPr lang="en-US" b="0" i="1" smtClean="0">
                                <a:latin typeface="Cambria Math" panose="02040503050406030204" pitchFamily="18" charset="0"/>
                              </a:rPr>
                              <m:t>𝑝</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𝑦</m:t>
                            </m:r>
                          </m:num>
                          <m:den>
                            <m:r>
                              <a:rPr lang="en-US" b="0" i="1" smtClean="0">
                                <a:latin typeface="Cambria Math" panose="02040503050406030204" pitchFamily="18" charset="0"/>
                              </a:rPr>
                              <m:t>1−</m:t>
                            </m:r>
                            <m:r>
                              <a:rPr lang="en-US" b="0" i="1" smtClean="0">
                                <a:latin typeface="Cambria Math" panose="02040503050406030204" pitchFamily="18" charset="0"/>
                              </a:rPr>
                              <m:t>𝑝</m:t>
                            </m:r>
                          </m:den>
                        </m:f>
                      </m:e>
                    </m:d>
                  </m:oMath>
                </a14:m>
                <a:endParaRPr lang="en-US" b="0" dirty="0"/>
              </a:p>
              <a:p>
                <a:pPr>
                  <a:lnSpc>
                    <a:spcPct val="114000"/>
                  </a:lnSpc>
                </a:pPr>
                <a:r>
                  <a:rPr lang="en-US" b="0" dirty="0"/>
                  <a:t>Derivative of Sigmoid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endParaRPr lang="en-US" b="0" dirty="0"/>
              </a:p>
              <a:p>
                <a:pPr>
                  <a:lnSpc>
                    <a:spcPct val="114000"/>
                  </a:lnSpc>
                </a:pPr>
                <a:r>
                  <a:rPr lang="en-US" b="0" dirty="0"/>
                  <a:t>Important Identity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𝜎</m:t>
                        </m:r>
                      </m:num>
                      <m:den>
                        <m:r>
                          <a:rPr lang="en-US" b="0" i="1" smtClean="0">
                            <a:latin typeface="Cambria Math" panose="02040503050406030204" pitchFamily="18" charset="0"/>
                          </a:rPr>
                          <m:t>𝑑𝑧</m:t>
                        </m:r>
                      </m:den>
                    </m:f>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d>
                    <m:r>
                      <a:rPr lang="en-US" b="0" i="0" smtClean="0">
                        <a:latin typeface="Cambria Math" panose="02040503050406030204" pitchFamily="18" charset="0"/>
                      </a:rPr>
                      <m:t>; </m:t>
                    </m:r>
                  </m:oMath>
                </a14:m>
                <a:r>
                  <a:rPr lang="en-US" b="0"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(1−</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b="0" dirty="0"/>
              </a:p>
              <a:p>
                <a:pPr>
                  <a:lnSpc>
                    <a:spcPct val="114000"/>
                  </a:lnSpc>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𝑑𝑤</m:t>
                          </m:r>
                        </m:den>
                      </m:f>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𝑑𝑏</m:t>
                          </m:r>
                        </m:den>
                      </m:f>
                      <m:r>
                        <a:rPr lang="en-US" b="0" i="1" smtClean="0">
                          <a:latin typeface="Cambria Math" panose="02040503050406030204" pitchFamily="18" charset="0"/>
                        </a:rPr>
                        <m:t>=1</m:t>
                      </m:r>
                    </m:oMath>
                  </m:oMathPara>
                </a14:m>
                <a:endParaRPr lang="en-US" b="0" dirty="0"/>
              </a:p>
              <a:p>
                <a:pPr>
                  <a:lnSpc>
                    <a:spcPct val="114000"/>
                  </a:lnSpc>
                </a:pPr>
                <a:r>
                  <a:rPr lang="en-US" b="0" dirty="0"/>
                  <a:t>Lets Multiply Every thing:</a:t>
                </a:r>
              </a:p>
              <a:p>
                <a:pPr algn="ctr">
                  <a:lnSpc>
                    <a:spcPct val="114000"/>
                  </a:lnSpc>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𝑧</m:t>
                        </m:r>
                      </m:den>
                    </m:f>
                  </m:oMath>
                </a14:m>
                <a:r>
                  <a:rPr lang="en-US" b="0" dirty="0"/>
                  <a:t> = p – y</a:t>
                </a:r>
              </a:p>
              <a:p>
                <a:pPr algn="ctr">
                  <a:lnSpc>
                    <a:spcPct val="114000"/>
                  </a:lnSpc>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r>
                          <a:rPr lang="en-US" b="0" i="1" smtClean="0">
                            <a:latin typeface="Cambria Math" panose="02040503050406030204" pitchFamily="18" charset="0"/>
                          </a:rPr>
                          <m:t>𝑤</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r>
                          <a:rPr lang="en-US" i="1">
                            <a:latin typeface="Cambria Math" panose="02040503050406030204" pitchFamily="18" charset="0"/>
                          </a:rPr>
                          <m:t>𝑝</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𝑝</m:t>
                        </m:r>
                      </m:num>
                      <m:den>
                        <m:r>
                          <a:rPr lang="en-US" i="1">
                            <a:latin typeface="Cambria Math" panose="02040503050406030204" pitchFamily="18" charset="0"/>
                          </a:rPr>
                          <m:t>𝜕</m:t>
                        </m:r>
                        <m:r>
                          <a:rPr lang="en-US" i="1">
                            <a:latin typeface="Cambria Math" panose="02040503050406030204" pitchFamily="18" charset="0"/>
                          </a:rPr>
                          <m:t>𝑧</m:t>
                        </m:r>
                      </m:den>
                    </m:f>
                  </m:oMath>
                </a14:m>
                <a:r>
                  <a:rPr lang="en-US" dirty="0"/>
                  <a:t> = (p – y).x</a:t>
                </a:r>
              </a:p>
              <a:p>
                <a:pPr algn="ctr">
                  <a:lnSpc>
                    <a:spcPct val="114000"/>
                  </a:lnSpc>
                </a:pPr>
                <a:endParaRPr lang="en-US" b="0" dirty="0"/>
              </a:p>
              <a:p>
                <a:pPr>
                  <a:lnSpc>
                    <a:spcPct val="114000"/>
                  </a:lnSpc>
                </a:pPr>
                <a:endParaRPr lang="en-US" dirty="0"/>
              </a:p>
            </p:txBody>
          </p:sp>
        </mc:Choice>
        <mc:Fallback xmlns="">
          <p:sp>
            <p:nvSpPr>
              <p:cNvPr id="2" name="TextBox 1">
                <a:extLst>
                  <a:ext uri="{FF2B5EF4-FFF2-40B4-BE49-F238E27FC236}">
                    <a16:creationId xmlns:a16="http://schemas.microsoft.com/office/drawing/2014/main" id="{A079975F-9975-EFFA-5173-2D294779DE3D}"/>
                  </a:ext>
                </a:extLst>
              </p:cNvPr>
              <p:cNvSpPr txBox="1">
                <a:spLocks noRot="1" noChangeAspect="1" noMove="1" noResize="1" noEditPoints="1" noAdjustHandles="1" noChangeArrowheads="1" noChangeShapeType="1" noTextEdit="1"/>
              </p:cNvSpPr>
              <p:nvPr/>
            </p:nvSpPr>
            <p:spPr>
              <a:xfrm>
                <a:off x="1475361" y="661189"/>
                <a:ext cx="9241277" cy="6816610"/>
              </a:xfrm>
              <a:prstGeom prst="rect">
                <a:avLst/>
              </a:prstGeom>
              <a:blipFill>
                <a:blip r:embed="rId3"/>
                <a:stretch>
                  <a:fillRect l="-528"/>
                </a:stretch>
              </a:blipFill>
            </p:spPr>
            <p:txBody>
              <a:bodyPr/>
              <a:lstStyle/>
              <a:p>
                <a:r>
                  <a:rPr lang="en-US">
                    <a:noFill/>
                  </a:rPr>
                  <a:t> </a:t>
                </a:r>
              </a:p>
            </p:txBody>
          </p:sp>
        </mc:Fallback>
      </mc:AlternateContent>
    </p:spTree>
    <p:extLst>
      <p:ext uri="{BB962C8B-B14F-4D97-AF65-F5344CB8AC3E}">
        <p14:creationId xmlns:p14="http://schemas.microsoft.com/office/powerpoint/2010/main" val="204318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74769-F34D-28D5-70BC-EE57B833224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3B96057-9F2E-8E07-FE56-798FC486C46D}"/>
              </a:ext>
            </a:extLst>
          </p:cNvPr>
          <p:cNvSpPr/>
          <p:nvPr/>
        </p:nvSpPr>
        <p:spPr>
          <a:xfrm>
            <a:off x="2957209" y="38912"/>
            <a:ext cx="6886533" cy="400110"/>
          </a:xfrm>
          <a:prstGeom prst="rect">
            <a:avLst/>
          </a:prstGeom>
        </p:spPr>
        <p:txBody>
          <a:bodyPr wrap="square">
            <a:spAutoFit/>
          </a:bodyPr>
          <a:lstStyle/>
          <a:p>
            <a:pPr algn="ctr"/>
            <a:r>
              <a:rPr lang="en-US" sz="2000" b="1" u="sng" dirty="0">
                <a:solidFill>
                  <a:srgbClr val="FFFF00"/>
                </a:solidFill>
                <a:effectLst>
                  <a:outerShdw blurRad="38100" dist="38100" dir="2700000" algn="tl">
                    <a:srgbClr val="000000">
                      <a:alpha val="43137"/>
                    </a:srgbClr>
                  </a:outerShdw>
                </a:effectLst>
              </a:rPr>
              <a:t>LOGISTIC REGRESSION RESULTS </a:t>
            </a:r>
          </a:p>
        </p:txBody>
      </p:sp>
      <p:pic>
        <p:nvPicPr>
          <p:cNvPr id="4" name="Picture 3">
            <a:extLst>
              <a:ext uri="{FF2B5EF4-FFF2-40B4-BE49-F238E27FC236}">
                <a16:creationId xmlns:a16="http://schemas.microsoft.com/office/drawing/2014/main" id="{91B69B9F-C2AF-72E3-A90F-1F59CE8B61B3}"/>
              </a:ext>
            </a:extLst>
          </p:cNvPr>
          <p:cNvPicPr>
            <a:picLocks noChangeAspect="1"/>
          </p:cNvPicPr>
          <p:nvPr/>
        </p:nvPicPr>
        <p:blipFill>
          <a:blip r:embed="rId3"/>
          <a:stretch>
            <a:fillRect/>
          </a:stretch>
        </p:blipFill>
        <p:spPr>
          <a:xfrm>
            <a:off x="1719595" y="695761"/>
            <a:ext cx="8124147" cy="5743374"/>
          </a:xfrm>
          <a:prstGeom prst="rect">
            <a:avLst/>
          </a:prstGeom>
        </p:spPr>
      </p:pic>
    </p:spTree>
    <p:extLst>
      <p:ext uri="{BB962C8B-B14F-4D97-AF65-F5344CB8AC3E}">
        <p14:creationId xmlns:p14="http://schemas.microsoft.com/office/powerpoint/2010/main" val="281349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A9D90-A2EB-409A-BA5B-45A18DB63C1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8634A79-1C14-CCEE-C962-D088528B2E39}"/>
              </a:ext>
            </a:extLst>
          </p:cNvPr>
          <p:cNvSpPr/>
          <p:nvPr/>
        </p:nvSpPr>
        <p:spPr>
          <a:xfrm>
            <a:off x="5037927" y="107942"/>
            <a:ext cx="204299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COURSE OUTLINE</a:t>
            </a:r>
          </a:p>
        </p:txBody>
      </p:sp>
      <p:graphicFrame>
        <p:nvGraphicFramePr>
          <p:cNvPr id="5" name="Table 4">
            <a:extLst>
              <a:ext uri="{FF2B5EF4-FFF2-40B4-BE49-F238E27FC236}">
                <a16:creationId xmlns:a16="http://schemas.microsoft.com/office/drawing/2014/main" id="{506DB155-8250-A1C7-CCA5-7F995A73EFF8}"/>
              </a:ext>
            </a:extLst>
          </p:cNvPr>
          <p:cNvGraphicFramePr>
            <a:graphicFrameLocks noGrp="1"/>
          </p:cNvGraphicFramePr>
          <p:nvPr>
            <p:extLst>
              <p:ext uri="{D42A27DB-BD31-4B8C-83A1-F6EECF244321}">
                <p14:modId xmlns:p14="http://schemas.microsoft.com/office/powerpoint/2010/main" val="3249436490"/>
              </p:ext>
            </p:extLst>
          </p:nvPr>
        </p:nvGraphicFramePr>
        <p:xfrm>
          <a:off x="1346471" y="681037"/>
          <a:ext cx="9840338" cy="5503235"/>
        </p:xfrm>
        <a:graphic>
          <a:graphicData uri="http://schemas.openxmlformats.org/drawingml/2006/table">
            <a:tbl>
              <a:tblPr firstRow="1" firstCol="1" bandRow="1">
                <a:tableStyleId>{5C22544A-7EE6-4342-B048-85BDC9FD1C3A}</a:tableStyleId>
              </a:tblPr>
              <a:tblGrid>
                <a:gridCol w="1580832">
                  <a:extLst>
                    <a:ext uri="{9D8B030D-6E8A-4147-A177-3AD203B41FA5}">
                      <a16:colId xmlns:a16="http://schemas.microsoft.com/office/drawing/2014/main" val="1288828553"/>
                    </a:ext>
                  </a:extLst>
                </a:gridCol>
                <a:gridCol w="8259506">
                  <a:extLst>
                    <a:ext uri="{9D8B030D-6E8A-4147-A177-3AD203B41FA5}">
                      <a16:colId xmlns:a16="http://schemas.microsoft.com/office/drawing/2014/main" val="564402846"/>
                    </a:ext>
                  </a:extLst>
                </a:gridCol>
              </a:tblGrid>
              <a:tr h="475183">
                <a:tc>
                  <a:txBody>
                    <a:bodyPr/>
                    <a:lstStyle/>
                    <a:p>
                      <a:pPr marL="0" marR="0" algn="ctr">
                        <a:spcBef>
                          <a:spcPts val="600"/>
                        </a:spcBef>
                        <a:spcAft>
                          <a:spcPts val="600"/>
                        </a:spcAft>
                        <a:buNone/>
                        <a:tabLst>
                          <a:tab pos="2743200" algn="ctr"/>
                          <a:tab pos="5486400" algn="r"/>
                        </a:tabLst>
                      </a:pPr>
                      <a:r>
                        <a:rPr lang="en-US" sz="1800" dirty="0">
                          <a:effectLst/>
                        </a:rPr>
                        <a:t>Week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ctr">
                        <a:spcBef>
                          <a:spcPts val="600"/>
                        </a:spcBef>
                        <a:spcAft>
                          <a:spcPts val="600"/>
                        </a:spcAft>
                        <a:buNone/>
                        <a:tabLst>
                          <a:tab pos="2743200" algn="ctr"/>
                          <a:tab pos="5486400" algn="r"/>
                        </a:tabLst>
                      </a:pPr>
                      <a:r>
                        <a:rPr lang="en-US" sz="1800" dirty="0">
                          <a:effectLst/>
                        </a:rPr>
                        <a:t>List of Topics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extLst>
                  <a:ext uri="{0D108BD9-81ED-4DB2-BD59-A6C34878D82A}">
                    <a16:rowId xmlns:a16="http://schemas.microsoft.com/office/drawing/2014/main" val="1205479586"/>
                  </a:ext>
                </a:extLst>
              </a:tr>
              <a:tr h="270793">
                <a:tc>
                  <a:txBody>
                    <a:bodyPr/>
                    <a:lstStyle/>
                    <a:p>
                      <a:pPr marL="0" marR="0" algn="ctr">
                        <a:buNone/>
                        <a:tabLst>
                          <a:tab pos="2743200" algn="ctr"/>
                          <a:tab pos="5486400" algn="r"/>
                        </a:tabLst>
                      </a:pPr>
                      <a:r>
                        <a:rPr lang="en-US" sz="1800" dirty="0">
                          <a:effectLst/>
                        </a:rPr>
                        <a:t>01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a:effectLst/>
                        </a:rPr>
                        <a:t>Machine learning Concepts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597003"/>
                  </a:ext>
                </a:extLst>
              </a:tr>
              <a:tr h="270793">
                <a:tc>
                  <a:txBody>
                    <a:bodyPr/>
                    <a:lstStyle/>
                    <a:p>
                      <a:pPr marL="0" marR="0" algn="ctr">
                        <a:buNone/>
                        <a:tabLst>
                          <a:tab pos="2743200" algn="ctr"/>
                          <a:tab pos="5486400" algn="r"/>
                        </a:tabLst>
                      </a:pPr>
                      <a:r>
                        <a:rPr lang="en-US" sz="1800">
                          <a:effectLst/>
                        </a:rPr>
                        <a:t>02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dirty="0">
                          <a:effectLst/>
                        </a:rPr>
                        <a:t>Features Engineering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24375140"/>
                  </a:ext>
                </a:extLst>
              </a:tr>
              <a:tr h="270793">
                <a:tc>
                  <a:txBody>
                    <a:bodyPr/>
                    <a:lstStyle/>
                    <a:p>
                      <a:pPr marL="0" marR="0" algn="ctr">
                        <a:buNone/>
                        <a:tabLst>
                          <a:tab pos="2743200" algn="ctr"/>
                          <a:tab pos="5486400" algn="r"/>
                        </a:tabLst>
                      </a:pPr>
                      <a:r>
                        <a:rPr lang="en-US" sz="1800">
                          <a:effectLst/>
                        </a:rPr>
                        <a:t>03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dirty="0">
                          <a:effectLst/>
                        </a:rPr>
                        <a:t>Neural Networks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19935017"/>
                  </a:ext>
                </a:extLst>
              </a:tr>
              <a:tr h="291667">
                <a:tc>
                  <a:txBody>
                    <a:bodyPr/>
                    <a:lstStyle/>
                    <a:p>
                      <a:pPr marL="0" marR="0" algn="ctr">
                        <a:buNone/>
                        <a:tabLst>
                          <a:tab pos="2743200" algn="ctr"/>
                          <a:tab pos="5486400" algn="r"/>
                        </a:tabLst>
                      </a:pPr>
                      <a:r>
                        <a:rPr lang="en-US" sz="1800" dirty="0">
                          <a:effectLst/>
                        </a:rPr>
                        <a:t>04</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just">
                        <a:lnSpc>
                          <a:spcPct val="115000"/>
                        </a:lnSpc>
                        <a:buNone/>
                      </a:pPr>
                      <a:r>
                        <a:rPr lang="en-US" sz="1800" dirty="0">
                          <a:effectLst/>
                        </a:rPr>
                        <a:t>Advanced Model Performance &amp; Evaluation Metrics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7144459"/>
                  </a:ext>
                </a:extLst>
              </a:tr>
              <a:tr h="270793">
                <a:tc>
                  <a:txBody>
                    <a:bodyPr/>
                    <a:lstStyle/>
                    <a:p>
                      <a:pPr marL="0" marR="0" algn="ctr">
                        <a:buNone/>
                        <a:tabLst>
                          <a:tab pos="2743200" algn="ctr"/>
                          <a:tab pos="5486400" algn="r"/>
                        </a:tabLst>
                      </a:pPr>
                      <a:r>
                        <a:rPr lang="en-US" sz="1800">
                          <a:effectLst/>
                        </a:rPr>
                        <a:t>05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a:effectLst/>
                        </a:rPr>
                        <a:t>Advanced Image Processing Techniques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3037080"/>
                  </a:ext>
                </a:extLst>
              </a:tr>
              <a:tr h="270793">
                <a:tc>
                  <a:txBody>
                    <a:bodyPr/>
                    <a:lstStyle/>
                    <a:p>
                      <a:pPr marL="0" marR="0" algn="ctr">
                        <a:buNone/>
                        <a:tabLst>
                          <a:tab pos="2743200" algn="ctr"/>
                          <a:tab pos="5486400" algn="r"/>
                        </a:tabLst>
                      </a:pPr>
                      <a:r>
                        <a:rPr lang="en-US" sz="1800">
                          <a:effectLst/>
                        </a:rPr>
                        <a:t>06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a:effectLst/>
                        </a:rPr>
                        <a:t>Deep Neural Networks Training Frameworks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9925368"/>
                  </a:ext>
                </a:extLst>
              </a:tr>
              <a:tr h="270793">
                <a:tc>
                  <a:txBody>
                    <a:bodyPr/>
                    <a:lstStyle/>
                    <a:p>
                      <a:pPr marL="0" marR="0" algn="ctr">
                        <a:buNone/>
                        <a:tabLst>
                          <a:tab pos="2743200" algn="ctr"/>
                          <a:tab pos="5486400" algn="r"/>
                        </a:tabLst>
                      </a:pPr>
                      <a:r>
                        <a:rPr lang="en-US" sz="1800" dirty="0">
                          <a:effectLst/>
                        </a:rPr>
                        <a:t>07</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a:effectLst/>
                        </a:rPr>
                        <a:t>Convolutional Neural Networks Concepts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6209425"/>
                  </a:ext>
                </a:extLst>
              </a:tr>
              <a:tr h="299720">
                <a:tc>
                  <a:txBody>
                    <a:bodyPr/>
                    <a:lstStyle/>
                    <a:p>
                      <a:pPr marL="0" marR="0" algn="ctr">
                        <a:buNone/>
                        <a:tabLst>
                          <a:tab pos="2743200" algn="ctr"/>
                          <a:tab pos="5486400" algn="r"/>
                        </a:tabLst>
                      </a:pPr>
                      <a:r>
                        <a:rPr lang="en-US" sz="1800">
                          <a:effectLst/>
                        </a:rPr>
                        <a:t>08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a:effectLst/>
                        </a:rPr>
                        <a:t>Advanced CNN Concepts Like Pooling, Dropout, Concatenation, Merging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97469861"/>
                  </a:ext>
                </a:extLst>
              </a:tr>
              <a:tr h="270793">
                <a:tc>
                  <a:txBody>
                    <a:bodyPr/>
                    <a:lstStyle/>
                    <a:p>
                      <a:pPr marL="0" marR="0" algn="ctr">
                        <a:buNone/>
                        <a:tabLst>
                          <a:tab pos="2743200" algn="ctr"/>
                          <a:tab pos="5486400" algn="r"/>
                        </a:tabLst>
                      </a:pPr>
                      <a:r>
                        <a:rPr lang="en-US" sz="1800">
                          <a:effectLst/>
                        </a:rPr>
                        <a:t>09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ctr">
                        <a:buNone/>
                      </a:pPr>
                      <a:r>
                        <a:rPr lang="en-US" sz="1800" u="none" dirty="0">
                          <a:effectLst/>
                        </a:rPr>
                        <a:t>MIDTERM EXAMINATION </a:t>
                      </a:r>
                      <a:endParaRPr lang="en-US" sz="18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98917071"/>
                  </a:ext>
                </a:extLst>
              </a:tr>
              <a:tr h="270793">
                <a:tc>
                  <a:txBody>
                    <a:bodyPr/>
                    <a:lstStyle/>
                    <a:p>
                      <a:pPr marL="0" marR="0" algn="ctr">
                        <a:buNone/>
                        <a:tabLst>
                          <a:tab pos="2743200" algn="ctr"/>
                          <a:tab pos="5486400" algn="r"/>
                        </a:tabLst>
                      </a:pPr>
                      <a:r>
                        <a:rPr lang="en-US" sz="1800" dirty="0">
                          <a:effectLst/>
                        </a:rPr>
                        <a:t>10</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a:effectLst/>
                        </a:rPr>
                        <a:t>CNNs LeNet, VGG16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4762740"/>
                  </a:ext>
                </a:extLst>
              </a:tr>
              <a:tr h="299720">
                <a:tc>
                  <a:txBody>
                    <a:bodyPr/>
                    <a:lstStyle/>
                    <a:p>
                      <a:pPr marL="0" marR="0" algn="ctr">
                        <a:buNone/>
                        <a:tabLst>
                          <a:tab pos="2743200" algn="ctr"/>
                          <a:tab pos="5486400" algn="r"/>
                        </a:tabLst>
                      </a:pPr>
                      <a:r>
                        <a:rPr lang="en-US" sz="1800">
                          <a:effectLst/>
                        </a:rPr>
                        <a:t>11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a:effectLst/>
                        </a:rPr>
                        <a:t>Other Advanced CNNs like AlexNet, Residual Networks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50492933"/>
                  </a:ext>
                </a:extLst>
              </a:tr>
              <a:tr h="270793">
                <a:tc>
                  <a:txBody>
                    <a:bodyPr/>
                    <a:lstStyle/>
                    <a:p>
                      <a:pPr marL="0" marR="0" algn="ctr">
                        <a:buNone/>
                        <a:tabLst>
                          <a:tab pos="2743200" algn="ctr"/>
                          <a:tab pos="5486400" algn="r"/>
                        </a:tabLst>
                      </a:pPr>
                      <a:r>
                        <a:rPr lang="en-US" sz="1800">
                          <a:effectLst/>
                        </a:rPr>
                        <a:t>12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GB" sz="1800">
                          <a:effectLst/>
                        </a:rPr>
                        <a:t>Advanced Transfer Learning Techniques</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619232387"/>
                  </a:ext>
                </a:extLst>
              </a:tr>
              <a:tr h="270793">
                <a:tc>
                  <a:txBody>
                    <a:bodyPr/>
                    <a:lstStyle/>
                    <a:p>
                      <a:pPr marL="0" marR="0" algn="ctr">
                        <a:buNone/>
                        <a:tabLst>
                          <a:tab pos="2743200" algn="ctr"/>
                          <a:tab pos="5486400" algn="r"/>
                        </a:tabLst>
                      </a:pPr>
                      <a:r>
                        <a:rPr lang="en-US" sz="1800" dirty="0">
                          <a:effectLst/>
                        </a:rPr>
                        <a:t>13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a:effectLst/>
                        </a:rPr>
                        <a:t>Advanced Generative Adversarial Networks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74865922"/>
                  </a:ext>
                </a:extLst>
              </a:tr>
              <a:tr h="299720">
                <a:tc>
                  <a:txBody>
                    <a:bodyPr/>
                    <a:lstStyle/>
                    <a:p>
                      <a:pPr marL="0" marR="0" algn="ctr">
                        <a:buNone/>
                        <a:tabLst>
                          <a:tab pos="2743200" algn="ctr"/>
                          <a:tab pos="5486400" algn="r"/>
                        </a:tabLst>
                      </a:pPr>
                      <a:r>
                        <a:rPr lang="en-US" sz="1800">
                          <a:effectLst/>
                        </a:rPr>
                        <a:t>14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a:effectLst/>
                        </a:rPr>
                        <a:t>Advanced Conditional Generative Adversarial Networks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53861894"/>
                  </a:ext>
                </a:extLst>
              </a:tr>
              <a:tr h="541586">
                <a:tc>
                  <a:txBody>
                    <a:bodyPr/>
                    <a:lstStyle/>
                    <a:p>
                      <a:pPr marL="0" marR="0" algn="ctr">
                        <a:buNone/>
                        <a:tabLst>
                          <a:tab pos="2743200" algn="ctr"/>
                          <a:tab pos="5486400" algn="r"/>
                        </a:tabLst>
                      </a:pPr>
                      <a:r>
                        <a:rPr lang="en-US" sz="1800" dirty="0">
                          <a:effectLst/>
                        </a:rPr>
                        <a:t>15</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buNone/>
                      </a:pPr>
                      <a:r>
                        <a:rPr lang="en-US" sz="1800" dirty="0">
                          <a:effectLst/>
                        </a:rPr>
                        <a:t>Advanced Concepts like NERFs, Diffusion Nets, Attention Networks, Transformers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95285716"/>
                  </a:ext>
                </a:extLst>
              </a:tr>
              <a:tr h="541586">
                <a:tc>
                  <a:txBody>
                    <a:bodyPr/>
                    <a:lstStyle/>
                    <a:p>
                      <a:pPr marL="0" marR="0" algn="ctr">
                        <a:buNone/>
                        <a:tabLst>
                          <a:tab pos="2743200" algn="ctr"/>
                          <a:tab pos="5486400" algn="r"/>
                        </a:tabLst>
                      </a:pPr>
                      <a:r>
                        <a:rPr lang="en-US" sz="1800" dirty="0">
                          <a:effectLst/>
                        </a:rPr>
                        <a:t>16</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2060"/>
                    </a:solidFill>
                  </a:tcPr>
                </a:tc>
                <a:tc>
                  <a:txBody>
                    <a:bodyPr/>
                    <a:lstStyle/>
                    <a:p>
                      <a:pPr marL="0" marR="0" algn="ctr">
                        <a:buNone/>
                      </a:pPr>
                      <a:r>
                        <a:rPr lang="en-US" sz="1800" u="none" strike="noStrike" dirty="0">
                          <a:effectLst/>
                        </a:rPr>
                        <a:t> </a:t>
                      </a:r>
                      <a:endParaRPr lang="en-US" sz="1800" dirty="0">
                        <a:effectLst/>
                      </a:endParaRPr>
                    </a:p>
                    <a:p>
                      <a:pPr marL="0" marR="0" algn="ctr">
                        <a:buNone/>
                      </a:pPr>
                      <a:r>
                        <a:rPr lang="en-US" sz="1800" u="none" dirty="0">
                          <a:effectLst/>
                        </a:rPr>
                        <a:t>TERMINAL EXAMINATION</a:t>
                      </a:r>
                      <a:endParaRPr lang="en-US" sz="1800" b="1" u="none"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74633239"/>
                  </a:ext>
                </a:extLst>
              </a:tr>
            </a:tbl>
          </a:graphicData>
        </a:graphic>
      </p:graphicFrame>
    </p:spTree>
    <p:extLst>
      <p:ext uri="{BB962C8B-B14F-4D97-AF65-F5344CB8AC3E}">
        <p14:creationId xmlns:p14="http://schemas.microsoft.com/office/powerpoint/2010/main" val="3411314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895DA-0963-19BF-792F-5CDA5305CF6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90A04A-3DF2-692F-06B7-7896C0134C24}"/>
              </a:ext>
            </a:extLst>
          </p:cNvPr>
          <p:cNvSpPr/>
          <p:nvPr/>
        </p:nvSpPr>
        <p:spPr>
          <a:xfrm>
            <a:off x="4651481" y="107942"/>
            <a:ext cx="2815899"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ARTIFICAL INTELLIGENCE</a:t>
            </a:r>
          </a:p>
        </p:txBody>
      </p:sp>
      <p:pic>
        <p:nvPicPr>
          <p:cNvPr id="5" name="Picture 4">
            <a:extLst>
              <a:ext uri="{FF2B5EF4-FFF2-40B4-BE49-F238E27FC236}">
                <a16:creationId xmlns:a16="http://schemas.microsoft.com/office/drawing/2014/main" id="{FBC61D8C-1FF8-48E6-6400-4B4589112C9A}"/>
              </a:ext>
            </a:extLst>
          </p:cNvPr>
          <p:cNvPicPr>
            <a:picLocks noChangeAspect="1"/>
          </p:cNvPicPr>
          <p:nvPr/>
        </p:nvPicPr>
        <p:blipFill>
          <a:blip r:embed="rId2"/>
          <a:srcRect t="16068"/>
          <a:stretch>
            <a:fillRect/>
          </a:stretch>
        </p:blipFill>
        <p:spPr>
          <a:xfrm>
            <a:off x="0" y="1274324"/>
            <a:ext cx="12192000" cy="3982192"/>
          </a:xfrm>
          <a:prstGeom prst="rect">
            <a:avLst/>
          </a:prstGeom>
        </p:spPr>
      </p:pic>
    </p:spTree>
    <p:extLst>
      <p:ext uri="{BB962C8B-B14F-4D97-AF65-F5344CB8AC3E}">
        <p14:creationId xmlns:p14="http://schemas.microsoft.com/office/powerpoint/2010/main" val="2594519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5522-03A9-F69A-9754-342DCD995C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AF0608-B295-5F90-64C1-60EF379C42AA}"/>
              </a:ext>
            </a:extLst>
          </p:cNvPr>
          <p:cNvSpPr/>
          <p:nvPr/>
        </p:nvSpPr>
        <p:spPr>
          <a:xfrm>
            <a:off x="4596182" y="107942"/>
            <a:ext cx="2926507"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EVOLUTION OF INDUSTRY</a:t>
            </a:r>
          </a:p>
        </p:txBody>
      </p:sp>
      <p:pic>
        <p:nvPicPr>
          <p:cNvPr id="4" name="Picture 3">
            <a:extLst>
              <a:ext uri="{FF2B5EF4-FFF2-40B4-BE49-F238E27FC236}">
                <a16:creationId xmlns:a16="http://schemas.microsoft.com/office/drawing/2014/main" id="{265F3E60-B0D8-C156-10DA-DDE0399FEE0B}"/>
              </a:ext>
            </a:extLst>
          </p:cNvPr>
          <p:cNvPicPr>
            <a:picLocks noChangeAspect="1"/>
          </p:cNvPicPr>
          <p:nvPr/>
        </p:nvPicPr>
        <p:blipFill>
          <a:blip r:embed="rId2"/>
          <a:stretch>
            <a:fillRect/>
          </a:stretch>
        </p:blipFill>
        <p:spPr>
          <a:xfrm>
            <a:off x="0" y="914075"/>
            <a:ext cx="12192000" cy="5029850"/>
          </a:xfrm>
          <a:prstGeom prst="rect">
            <a:avLst/>
          </a:prstGeom>
        </p:spPr>
      </p:pic>
    </p:spTree>
    <p:extLst>
      <p:ext uri="{BB962C8B-B14F-4D97-AF65-F5344CB8AC3E}">
        <p14:creationId xmlns:p14="http://schemas.microsoft.com/office/powerpoint/2010/main" val="2092558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FF1D-CA06-FA04-59C2-C6AF951930D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6A4CA45-FD73-3ECC-915D-2D1683DA8D77}"/>
              </a:ext>
            </a:extLst>
          </p:cNvPr>
          <p:cNvSpPr/>
          <p:nvPr/>
        </p:nvSpPr>
        <p:spPr>
          <a:xfrm>
            <a:off x="5237674" y="107942"/>
            <a:ext cx="1643527"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IMPACT OF AI</a:t>
            </a:r>
          </a:p>
        </p:txBody>
      </p:sp>
      <p:pic>
        <p:nvPicPr>
          <p:cNvPr id="5" name="Picture 4">
            <a:extLst>
              <a:ext uri="{FF2B5EF4-FFF2-40B4-BE49-F238E27FC236}">
                <a16:creationId xmlns:a16="http://schemas.microsoft.com/office/drawing/2014/main" id="{83EE4F23-054D-E633-80DE-497DC9AE9589}"/>
              </a:ext>
            </a:extLst>
          </p:cNvPr>
          <p:cNvPicPr>
            <a:picLocks noChangeAspect="1"/>
          </p:cNvPicPr>
          <p:nvPr/>
        </p:nvPicPr>
        <p:blipFill>
          <a:blip r:embed="rId2"/>
          <a:stretch>
            <a:fillRect/>
          </a:stretch>
        </p:blipFill>
        <p:spPr>
          <a:xfrm>
            <a:off x="2538922" y="1020635"/>
            <a:ext cx="6179306" cy="5264202"/>
          </a:xfrm>
          <a:prstGeom prst="rect">
            <a:avLst/>
          </a:prstGeom>
        </p:spPr>
      </p:pic>
    </p:spTree>
    <p:extLst>
      <p:ext uri="{BB962C8B-B14F-4D97-AF65-F5344CB8AC3E}">
        <p14:creationId xmlns:p14="http://schemas.microsoft.com/office/powerpoint/2010/main" val="3387819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09404-2844-93CC-E98C-E7813B52036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C1CC21D-0F07-0028-E869-7F0C74F6ADA2}"/>
              </a:ext>
            </a:extLst>
          </p:cNvPr>
          <p:cNvSpPr/>
          <p:nvPr/>
        </p:nvSpPr>
        <p:spPr>
          <a:xfrm>
            <a:off x="5259091" y="107942"/>
            <a:ext cx="1600696" cy="400110"/>
          </a:xfrm>
          <a:prstGeom prst="rect">
            <a:avLst/>
          </a:prstGeom>
        </p:spPr>
        <p:txBody>
          <a:bodyPr wrap="none">
            <a:spAutoFit/>
          </a:bodyPr>
          <a:lstStyle/>
          <a:p>
            <a:pPr algn="ctr"/>
            <a:r>
              <a:rPr lang="en-US" sz="2000" b="1" u="sng" dirty="0">
                <a:solidFill>
                  <a:srgbClr val="FFFF00"/>
                </a:solidFill>
                <a:effectLst>
                  <a:outerShdw blurRad="38100" dist="38100" dir="2700000" algn="tl">
                    <a:srgbClr val="000000">
                      <a:alpha val="43137"/>
                    </a:srgbClr>
                  </a:outerShdw>
                </a:effectLst>
              </a:rPr>
              <a:t>STAGES OF AI</a:t>
            </a:r>
          </a:p>
        </p:txBody>
      </p:sp>
      <p:pic>
        <p:nvPicPr>
          <p:cNvPr id="4" name="Picture 3">
            <a:extLst>
              <a:ext uri="{FF2B5EF4-FFF2-40B4-BE49-F238E27FC236}">
                <a16:creationId xmlns:a16="http://schemas.microsoft.com/office/drawing/2014/main" id="{D78056AD-0390-B190-55A9-D3E80D1AC923}"/>
              </a:ext>
            </a:extLst>
          </p:cNvPr>
          <p:cNvPicPr>
            <a:picLocks noChangeAspect="1"/>
          </p:cNvPicPr>
          <p:nvPr/>
        </p:nvPicPr>
        <p:blipFill>
          <a:blip r:embed="rId2"/>
          <a:stretch>
            <a:fillRect/>
          </a:stretch>
        </p:blipFill>
        <p:spPr>
          <a:xfrm>
            <a:off x="1836659" y="1142487"/>
            <a:ext cx="8518681" cy="4843624"/>
          </a:xfrm>
          <a:prstGeom prst="rect">
            <a:avLst/>
          </a:prstGeom>
        </p:spPr>
      </p:pic>
    </p:spTree>
    <p:extLst>
      <p:ext uri="{BB962C8B-B14F-4D97-AF65-F5344CB8AC3E}">
        <p14:creationId xmlns:p14="http://schemas.microsoft.com/office/powerpoint/2010/main" val="137959801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TotalTime>
  <Words>1569</Words>
  <Application>Microsoft Office PowerPoint</Application>
  <PresentationFormat>Widescreen</PresentationFormat>
  <Paragraphs>181</Paragraphs>
  <Slides>49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Cambria Math</vt:lpstr>
      <vt:lpstr>Symbol</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Usman Khan</cp:lastModifiedBy>
  <cp:revision>41</cp:revision>
  <dcterms:created xsi:type="dcterms:W3CDTF">2024-10-05T02:27:09Z</dcterms:created>
  <dcterms:modified xsi:type="dcterms:W3CDTF">2026-02-23T13:51:46Z</dcterms:modified>
</cp:coreProperties>
</file>